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4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B3711-B0EE-4E8D-AD92-EEB3C4BCA7D6}" type="datetimeFigureOut">
              <a:rPr lang="en-IN" smtClean="0"/>
              <a:t>02-10-2019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357BA-A558-45D2-A68E-530E76DDC96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29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357BA-A558-45D2-A68E-530E76DDC965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4214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Regulatory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NPPA and DPCO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983163"/>
          </a:xfrm>
        </p:spPr>
        <p:txBody>
          <a:bodyPr/>
          <a:lstStyle/>
          <a:p>
            <a:pPr algn="just"/>
            <a:r>
              <a:rPr lang="en-US" dirty="0" smtClean="0"/>
              <a:t>It is a watch dog of Pharma Pricing</a:t>
            </a:r>
            <a:endParaRPr lang="en-IN" dirty="0" smtClean="0"/>
          </a:p>
          <a:p>
            <a:pPr algn="just"/>
            <a:r>
              <a:rPr lang="en-US" dirty="0" smtClean="0"/>
              <a:t>Manages the National List of Essential Medicines</a:t>
            </a:r>
            <a:endParaRPr lang="en-IN" dirty="0" smtClean="0"/>
          </a:p>
          <a:p>
            <a:pPr algn="just"/>
            <a:r>
              <a:rPr lang="en-IN" dirty="0" smtClean="0"/>
              <a:t>Major Initiative - </a:t>
            </a:r>
          </a:p>
          <a:p>
            <a:pPr lvl="1" algn="just"/>
            <a:r>
              <a:rPr lang="en-US" dirty="0" smtClean="0"/>
              <a:t>Price capping of Cardiac stents </a:t>
            </a:r>
          </a:p>
          <a:p>
            <a:pPr lvl="1" algn="just"/>
            <a:r>
              <a:rPr lang="en-US" dirty="0" smtClean="0"/>
              <a:t>From 30% to 73 </a:t>
            </a:r>
            <a:r>
              <a:rPr lang="en-US" dirty="0" smtClean="0"/>
              <a:t>% rise in adoption of </a:t>
            </a:r>
            <a:r>
              <a:rPr lang="en-US" dirty="0" smtClean="0"/>
              <a:t>stents(2013 to 2015)</a:t>
            </a:r>
            <a:endParaRPr lang="en-US" dirty="0" smtClean="0"/>
          </a:p>
          <a:p>
            <a:pPr lvl="1" algn="just"/>
            <a:r>
              <a:rPr lang="en-US" dirty="0" smtClean="0"/>
              <a:t>AIIMS study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WHO/UN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Countries do not believe on others regulatory</a:t>
            </a:r>
          </a:p>
          <a:p>
            <a:r>
              <a:rPr lang="en-IN" dirty="0" smtClean="0"/>
              <a:t>Worried about the safety and effectiveness </a:t>
            </a:r>
          </a:p>
          <a:p>
            <a:r>
              <a:rPr lang="en-IN" dirty="0" smtClean="0"/>
              <a:t>WHO implemented minimal GMP requirements</a:t>
            </a:r>
          </a:p>
          <a:p>
            <a:r>
              <a:rPr lang="en-IN" dirty="0" smtClean="0"/>
              <a:t>Certifies WHO GMP</a:t>
            </a:r>
          </a:p>
          <a:p>
            <a:r>
              <a:rPr lang="en-IN" dirty="0" smtClean="0"/>
              <a:t>Enables the use of pharmacies</a:t>
            </a:r>
          </a:p>
          <a:p>
            <a:r>
              <a:rPr lang="en-IN" dirty="0" smtClean="0"/>
              <a:t>Vaccines – Serum Institute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11233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USFDA - Orphan </a:t>
            </a:r>
            <a:r>
              <a:rPr lang="en-US" dirty="0" smtClean="0"/>
              <a:t>drugs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Treatments for rare diseases – less than 200,000 people</a:t>
            </a:r>
          </a:p>
          <a:p>
            <a:r>
              <a:rPr lang="en-US" dirty="0" smtClean="0"/>
              <a:t>Exemption from regular approval</a:t>
            </a:r>
          </a:p>
          <a:p>
            <a:r>
              <a:rPr lang="en-US" dirty="0" smtClean="0"/>
              <a:t>Bevacizumab was a candidate in 2006 for ovarian cancer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Overruled approvals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458200" cy="48307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Avastin</a:t>
            </a:r>
            <a:r>
              <a:rPr lang="en-US" dirty="0" smtClean="0"/>
              <a:t> is approved for </a:t>
            </a:r>
            <a:r>
              <a:rPr lang="en-US" dirty="0" err="1" smtClean="0"/>
              <a:t>colo</a:t>
            </a:r>
            <a:r>
              <a:rPr lang="en-US" dirty="0" smtClean="0"/>
              <a:t> rectal cancer</a:t>
            </a:r>
          </a:p>
          <a:p>
            <a:pPr algn="just"/>
            <a:r>
              <a:rPr lang="en-US" dirty="0" smtClean="0"/>
              <a:t>Used for ARMD as off label drug</a:t>
            </a:r>
          </a:p>
          <a:p>
            <a:pPr algn="just"/>
            <a:r>
              <a:rPr lang="en-US" dirty="0" smtClean="0"/>
              <a:t>Not approved for Ophthalmic use yet.</a:t>
            </a:r>
          </a:p>
          <a:p>
            <a:pPr algn="just"/>
            <a:r>
              <a:rPr lang="en-IN" i="1" dirty="0" smtClean="0"/>
              <a:t>British Journal of Ophthalmology reported </a:t>
            </a:r>
            <a:r>
              <a:rPr lang="en-US" dirty="0" smtClean="0"/>
              <a:t>Avastin – </a:t>
            </a:r>
            <a:r>
              <a:rPr lang="en-IN" dirty="0" smtClean="0"/>
              <a:t>No adverse health side effects</a:t>
            </a:r>
            <a:endParaRPr lang="en-US" dirty="0" smtClean="0"/>
          </a:p>
          <a:p>
            <a:pPr algn="just"/>
            <a:r>
              <a:rPr lang="en-IN" dirty="0" smtClean="0"/>
              <a:t>$40 / injection for </a:t>
            </a:r>
            <a:r>
              <a:rPr lang="en-IN" dirty="0" err="1" smtClean="0"/>
              <a:t>Avastin</a:t>
            </a:r>
            <a:r>
              <a:rPr lang="en-IN" dirty="0" smtClean="0"/>
              <a:t> Vs $2,000 per injection for </a:t>
            </a:r>
            <a:r>
              <a:rPr lang="en-IN" dirty="0" err="1" smtClean="0"/>
              <a:t>Lucentis</a:t>
            </a:r>
            <a:r>
              <a:rPr lang="en-IN" dirty="0" smtClean="0"/>
              <a:t>.</a:t>
            </a:r>
          </a:p>
          <a:p>
            <a:pPr algn="just"/>
            <a:r>
              <a:rPr lang="en-US" dirty="0" smtClean="0"/>
              <a:t>New Zealand approved </a:t>
            </a:r>
            <a:r>
              <a:rPr lang="en-US" dirty="0" err="1" smtClean="0"/>
              <a:t>Avastin</a:t>
            </a:r>
            <a:r>
              <a:rPr lang="en-US" dirty="0" smtClean="0"/>
              <a:t> as first line treatment for ARMD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/>
              <a:t>Challenges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10600" cy="47545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Why countries like Ethiopia, Uganda, Zimbabwe requires their medicines to be produced and supplied from companies who has EU/US approvals</a:t>
            </a:r>
          </a:p>
          <a:p>
            <a:pPr lvl="1" algn="just"/>
            <a:r>
              <a:rPr lang="en-US" dirty="0" smtClean="0"/>
              <a:t>Is it because of the Ignorance of Govt or officials?</a:t>
            </a:r>
          </a:p>
          <a:p>
            <a:pPr lvl="1" algn="just"/>
            <a:r>
              <a:rPr lang="en-US" dirty="0" smtClean="0"/>
              <a:t>Is it due to MNC’s lobbying</a:t>
            </a:r>
          </a:p>
          <a:p>
            <a:pPr lvl="1" algn="just"/>
            <a:r>
              <a:rPr lang="en-US" dirty="0" smtClean="0"/>
              <a:t>Does the products from other suppliers are inferior?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Harmonization and clinical trials:</a:t>
            </a:r>
          </a:p>
          <a:p>
            <a:pPr lvl="1"/>
            <a:r>
              <a:rPr lang="en-US" dirty="0" smtClean="0"/>
              <a:t>Each country has its own regulation</a:t>
            </a:r>
          </a:p>
          <a:p>
            <a:pPr lvl="1"/>
            <a:r>
              <a:rPr lang="en-US" dirty="0" smtClean="0"/>
              <a:t>Compliance to different regulations are time consuming and tedious</a:t>
            </a:r>
          </a:p>
          <a:p>
            <a:pPr lvl="1"/>
            <a:r>
              <a:rPr lang="en-US" dirty="0" smtClean="0"/>
              <a:t>Harmonization has already started, but moves very </a:t>
            </a:r>
            <a:r>
              <a:rPr lang="en-US" dirty="0" smtClean="0"/>
              <a:t>slowly</a:t>
            </a:r>
          </a:p>
          <a:p>
            <a:pPr lvl="1"/>
            <a:r>
              <a:rPr lang="en-US" dirty="0" smtClean="0"/>
              <a:t>Complex when new products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877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246</Words>
  <Application>Microsoft Office PowerPoint</Application>
  <PresentationFormat>On-screen Show (4:3)</PresentationFormat>
  <Paragraphs>39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Regulatory</vt:lpstr>
      <vt:lpstr>NPPA and DPCO</vt:lpstr>
      <vt:lpstr>WHO/UN</vt:lpstr>
      <vt:lpstr>USFDA - Orphan drugs </vt:lpstr>
      <vt:lpstr>Overruled approvals</vt:lpstr>
      <vt:lpstr>Challenges </vt:lpstr>
      <vt:lpstr>Challenges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Kanimozhi</dc:creator>
  <cp:lastModifiedBy>Sivanand</cp:lastModifiedBy>
  <cp:revision>31</cp:revision>
  <dcterms:created xsi:type="dcterms:W3CDTF">2006-08-16T00:00:00Z</dcterms:created>
  <dcterms:modified xsi:type="dcterms:W3CDTF">2019-10-02T10:41:38Z</dcterms:modified>
</cp:coreProperties>
</file>