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83" r:id="rId4"/>
    <p:sldId id="257" r:id="rId5"/>
    <p:sldId id="258" r:id="rId6"/>
    <p:sldId id="259" r:id="rId7"/>
    <p:sldId id="262" r:id="rId8"/>
    <p:sldId id="263" r:id="rId9"/>
    <p:sldId id="265" r:id="rId10"/>
    <p:sldId id="267" r:id="rId11"/>
    <p:sldId id="269" r:id="rId12"/>
    <p:sldId id="270" r:id="rId13"/>
    <p:sldId id="275" r:id="rId14"/>
    <p:sldId id="276" r:id="rId15"/>
    <p:sldId id="277" r:id="rId16"/>
    <p:sldId id="278" r:id="rId17"/>
    <p:sldId id="281" r:id="rId18"/>
    <p:sldId id="284" r:id="rId19"/>
    <p:sldId id="285" r:id="rId20"/>
    <p:sldId id="286" r:id="rId21"/>
    <p:sldId id="287" r:id="rId22"/>
    <p:sldId id="288" r:id="rId23"/>
    <p:sldId id="264" r:id="rId24"/>
    <p:sldId id="26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2234-F087-45C4-AEF6-800FEE2405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0734-9F71-4E96-A289-7FD8BED5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8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08E82C6-8FDC-4C3B-9218-7FEFAC46E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B37D2-8079-475B-837B-CF19A6223C2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F8C898-B4F0-4678-B990-E0B85EAAAC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A03BEB1-38B0-47F8-B79B-9E5313C67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5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4C1EB0B-612A-4863-A94F-001FD40CB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C4EDDD-DD3F-41F7-873D-37789FC40BE8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F19BB15-0862-4474-A694-FAF14CFB37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0BC3357-F04E-4879-89EC-9EFDD52C2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96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56D2D21-2CB2-49A3-B920-89EBB6564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055F0E-BF92-466E-BA6F-18276D8DD8A9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D50C411-476B-4E0A-988D-62793207CD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0A3358C-8499-46E7-893A-3BF7BE1D8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8D262C8-9EA8-4AA1-9B75-AA251058B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2D74A6-E371-4C9D-9BF7-69BCCD0A8536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B68AF67-45E0-4765-A65C-6D23C37869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5236AF7-E6F0-47F9-96D2-99B12F3B7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7BEBECE-94C8-41D7-8C1B-3D113CBF4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A8E50C-FA9A-4AC8-BA3C-FF9A62E6DE7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F0A188F-21A3-45BB-9C91-D75BE1DAB1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7333738-9CA6-4223-8A96-755DD781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831D389-B558-4E82-B466-DFBAF283C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ACFDB7-A453-4474-AC4B-A6B13F41656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5F3F336-E33B-4171-B61F-6C7BF693BF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21A3299-7DE2-467E-85F0-31DAC1555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88C1-F206-4B60-B8ED-DCB541ED9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CA27-90D9-4448-9055-7084FCD77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D4EA-BAD8-4970-AB72-3F0059BE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902FA-DDB2-401F-8307-C13684D5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F8010-4B8D-4B25-8B20-47E77DD6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78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2077-2519-4538-9F4A-C96C20D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F920A-0857-4E90-B42D-863505595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0654-49DD-4EE7-B38E-C3026241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2360-0165-4121-B0D4-5E0814AF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860F-E30A-49CD-842A-03858112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178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898B0-A9F7-4520-8BDA-371618781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3CCAA-269D-48BA-B1BF-A1675B51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CCF76-0CE6-43C7-AAA3-9C8DA3C8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3F8F3-EEB7-4D12-8599-EFF87EE8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0991-6727-4CF1-89BE-AF40EA32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4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011861-B3C2-4927-A129-0309615D9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5C038-1B3A-4ADA-9371-85E99E3FA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628959-E817-4BB4-877F-681A7325F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8F8E-E6E7-4AE7-BC61-6C8A0B533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0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63FF-9530-4711-A2BA-0F0E4F6F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C6A6-112E-4D05-BBAA-86D63106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C821-D870-4101-AB91-D242C7CB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DD0C-DE93-41F9-8C30-013A5B86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61D9-0693-47D7-B6B9-9C916870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3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BAA4-A341-4562-BC2D-A6BE1B56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77A5F-2746-4D19-B2C9-F662C671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E6279-9E60-4E54-8956-73B4840F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D261-E51E-4680-8015-1DCF7F87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B4B5-B0B6-43E5-9312-9F64FF09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843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5280-93B1-4AB2-A437-885B2712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369-5CD2-4191-B912-0EE85D64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C04E6-E164-4BD7-BAE5-1307C9A58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3F282-9475-4FE6-B599-37B43231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18F23-6B40-43E0-B2CD-14BEC761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60056-C0C1-45F4-B4B9-7FD0BC07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5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41F7-6D9A-4BF0-8FF7-7A59DA09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B66B6-152E-4A56-8805-CD9F11A4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DC55E-7BB9-4B2E-959A-2C891520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3084C-F457-45C1-A52D-B0408EE94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6D062-2387-44DF-B2E4-677DFF324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801C9-DEDE-42CF-B6D3-9C57C3BE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175E0-EDA8-4388-B712-C9AD6882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1A966-4B24-4584-93F4-79BBEACE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3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A813-5727-4257-B4CF-4CC8F298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B3D9E-1E44-4A2F-96BD-F8D20E48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F9878-9F3E-43FB-8345-547FFCFC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56173-7430-4BAC-BB95-3DDEBEE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63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02E61-17AE-441A-9F1B-E9893C79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35E2B-A031-49F8-AB9F-8E16A95D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3E16D-8598-4619-AC66-F2B1DF39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82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5FA7-A3B7-4B30-86D1-09087BEC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C782-51D6-497B-9FDA-49E6B6291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9D4CC-5C0F-4A51-9D4D-883296272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A4191-E321-4E60-B4CC-4F724842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DE68-4DDB-4B63-A902-D9915805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BE524-063F-40AA-A8B4-7178E750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08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6C36-A219-4229-A492-EB2A8381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24ACA-4449-4EAD-829D-22556243D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F5C6-F237-43BD-878C-69BF69FA3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2C2B-2D93-498C-B40C-BAD9C0A5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E448C-9A85-4FA1-B06E-B42CD727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01DED-5B6B-42AE-96CC-7D1069EA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5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0714A-4074-4B40-8EC9-97269A7F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80025-0506-421C-A738-3CA4D7E1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A40F-7338-42FB-ABE4-E8FA42DDC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72BC-4115-4A60-9951-52F2E1EC68CD}" type="datetimeFigureOut">
              <a:rPr lang="en-IN" smtClean="0"/>
              <a:t>02-10-2019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0E0DF-D220-4D76-9B6F-0B1BF4CB4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010BE-596C-4A8E-ACF9-17597CBDE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56EE-DAEE-45D0-ADFD-0A0815D9BC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68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B7A4-B144-4B92-91C3-D1DE1F8DD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07" y="1631852"/>
            <a:ext cx="11676185" cy="4107767"/>
          </a:xfrm>
        </p:spPr>
        <p:txBody>
          <a:bodyPr>
            <a:noAutofit/>
          </a:bodyPr>
          <a:lstStyle/>
          <a:p>
            <a:r>
              <a:rPr lang="en-US" sz="2800" b="1" dirty="0"/>
              <a:t>Source:</a:t>
            </a:r>
            <a:br>
              <a:rPr lang="en-US" sz="2800" b="1" dirty="0"/>
            </a:br>
            <a:r>
              <a:rPr lang="en-US" sz="2800" b="1" dirty="0"/>
              <a:t>Blue Ocean SHIFT, Beyond Competing</a:t>
            </a:r>
            <a:br>
              <a:rPr lang="en-US" sz="2800" b="1" dirty="0"/>
            </a:br>
            <a:r>
              <a:rPr lang="en-US" sz="2800" i="1" dirty="0"/>
              <a:t>By: W. Chan Kim &amp; Renee Mauborgne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&amp; </a:t>
            </a:r>
            <a:br>
              <a:rPr lang="en-US" sz="2800" b="1" dirty="0"/>
            </a:br>
            <a:r>
              <a:rPr lang="en-US" sz="2800" b="1" dirty="0"/>
              <a:t>From Market Driven to Market Driving</a:t>
            </a:r>
            <a:br>
              <a:rPr lang="en-US" sz="2800" b="1" dirty="0"/>
            </a:br>
            <a:r>
              <a:rPr lang="en-US" sz="2800" i="1" dirty="0"/>
              <a:t>By </a:t>
            </a:r>
            <a:r>
              <a:rPr lang="en-US" sz="2800" i="1" dirty="0" err="1"/>
              <a:t>Nirmalya</a:t>
            </a:r>
            <a:r>
              <a:rPr lang="en-US" sz="2800" i="1" dirty="0"/>
              <a:t> Kumar, IMD, Lausanne</a:t>
            </a:r>
            <a:br>
              <a:rPr lang="en-US" sz="2800" i="1" dirty="0"/>
            </a:br>
            <a:r>
              <a:rPr lang="en-US" sz="2800" i="1" dirty="0"/>
              <a:t>Lisa Scheer, University of Missouri, Columbia</a:t>
            </a:r>
            <a:br>
              <a:rPr lang="en-US" sz="2800" i="1" dirty="0"/>
            </a:br>
            <a:r>
              <a:rPr lang="en-US" sz="2800" i="1" dirty="0"/>
              <a:t>Philip Kotler, </a:t>
            </a:r>
            <a:r>
              <a:rPr lang="en-US" sz="2800" i="1" dirty="0" err="1"/>
              <a:t>J.L.Kellogg</a:t>
            </a:r>
            <a:r>
              <a:rPr lang="en-US" sz="2800" i="1" dirty="0"/>
              <a:t> Graduate School of Management, Northwestern University</a:t>
            </a:r>
            <a:endParaRPr lang="en-IN" sz="2800" i="1" dirty="0"/>
          </a:p>
        </p:txBody>
      </p:sp>
    </p:spTree>
    <p:extLst>
      <p:ext uri="{BB962C8B-B14F-4D97-AF65-F5344CB8AC3E}">
        <p14:creationId xmlns:p14="http://schemas.microsoft.com/office/powerpoint/2010/main" val="99981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6A5-9983-4FA3-9093-64CA825D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8" y="308855"/>
            <a:ext cx="10515600" cy="704020"/>
          </a:xfrm>
        </p:spPr>
        <p:txBody>
          <a:bodyPr>
            <a:normAutofit/>
          </a:bodyPr>
          <a:lstStyle/>
          <a:p>
            <a:r>
              <a:rPr lang="en-US" sz="3200" dirty="0"/>
              <a:t>Uncovering the Blocks to Buyer Utility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E77AA-13CE-4913-9672-283990C4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03" y="900332"/>
            <a:ext cx="7554350" cy="57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9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9C6A-5D15-40FD-9C82-849BB749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Buyer Utility map of Electric Home French Fry Makers: Pre-Groupe SEB’s </a:t>
            </a:r>
            <a:r>
              <a:rPr lang="en-US" sz="3200" dirty="0" err="1"/>
              <a:t>ActiFry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1C50-FA87-4E1F-8FAB-D6A6824A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72" y="1662552"/>
            <a:ext cx="9008821" cy="48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7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9661-2306-4B46-943B-67D71DD7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Three Tiers of NonCustomers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B8809-CE3D-4015-9D50-B2FD85A83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70" y="2024062"/>
            <a:ext cx="8282322" cy="38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7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1188-BEE2-49D9-916B-E23ACAC0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Four Actions Framework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E7E6-8B96-44D6-93D5-E723481B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17" y="1550610"/>
            <a:ext cx="7596553" cy="47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1ECF02-6C7E-40D3-B83B-9663ABF9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4" y="165874"/>
            <a:ext cx="8398287" cy="66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85F16-266C-4732-9E31-BE2C045C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18" y="426309"/>
            <a:ext cx="7238993" cy="60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F1F98-8B97-4609-B339-D7D3526E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378823"/>
            <a:ext cx="8168521" cy="61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ACD1-D50C-4355-82AB-3A8CA762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>
            <a:normAutofit/>
          </a:bodyPr>
          <a:lstStyle/>
          <a:p>
            <a:r>
              <a:rPr lang="en-US" sz="3200" dirty="0"/>
              <a:t>Four Orientations to Marketplace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5C2C1-4172-4EE2-A6EC-900733CE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1386515"/>
            <a:ext cx="10182768" cy="51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E6F3941-9AD4-4DC7-BC53-4E31F494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1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Value Innovation: The Cornerstone of Blue Ocean Strategy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A1609D8-2B63-4B3B-844F-21DC6345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95401"/>
            <a:ext cx="723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/>
              <a:t>. </a:t>
            </a: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8B853D30-E457-4EF9-9102-3F8E2B65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05200"/>
            <a:ext cx="4343400" cy="2667000"/>
          </a:xfrm>
          <a:prstGeom prst="triangle">
            <a:avLst>
              <a:gd name="adj" fmla="val 511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7" name="AutoShape 6">
            <a:extLst>
              <a:ext uri="{FF2B5EF4-FFF2-40B4-BE49-F238E27FC236}">
                <a16:creationId xmlns:a16="http://schemas.microsoft.com/office/drawing/2014/main" id="{B499A976-5892-4734-AAE7-AE543AF934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14800" y="2438400"/>
            <a:ext cx="4572000" cy="2743200"/>
          </a:xfrm>
          <a:prstGeom prst="triangle">
            <a:avLst>
              <a:gd name="adj" fmla="val 5207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8" name="AutoShape 8">
            <a:extLst>
              <a:ext uri="{FF2B5EF4-FFF2-40B4-BE49-F238E27FC236}">
                <a16:creationId xmlns:a16="http://schemas.microsoft.com/office/drawing/2014/main" id="{6D4EC729-B367-412E-A561-C82B333E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864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650866E2-C5CB-414F-A518-AD2ED6A9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5638800"/>
            <a:ext cx="1089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Buyer Value</a:t>
            </a:r>
          </a:p>
        </p:txBody>
      </p:sp>
      <p:sp>
        <p:nvSpPr>
          <p:cNvPr id="23560" name="AutoShape 10">
            <a:extLst>
              <a:ext uri="{FF2B5EF4-FFF2-40B4-BE49-F238E27FC236}">
                <a16:creationId xmlns:a16="http://schemas.microsoft.com/office/drawing/2014/main" id="{CA21D6CB-4B62-4C78-9DA4-044739550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67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FF741FB5-A367-4FC3-AC79-1A3D3B14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2667000"/>
            <a:ext cx="581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Costs</a:t>
            </a:r>
          </a:p>
        </p:txBody>
      </p:sp>
      <p:sp>
        <p:nvSpPr>
          <p:cNvPr id="23562" name="Text Box 12">
            <a:extLst>
              <a:ext uri="{FF2B5EF4-FFF2-40B4-BE49-F238E27FC236}">
                <a16:creationId xmlns:a16="http://schemas.microsoft.com/office/drawing/2014/main" id="{2CAB4FBD-5C9A-4391-9C49-101FFE33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324600"/>
            <a:ext cx="435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The Simultaneous Pursuit of Differentiation and Low Cost</a:t>
            </a:r>
          </a:p>
        </p:txBody>
      </p:sp>
      <p:sp>
        <p:nvSpPr>
          <p:cNvPr id="23563" name="AutoShape 27">
            <a:extLst>
              <a:ext uri="{FF2B5EF4-FFF2-40B4-BE49-F238E27FC236}">
                <a16:creationId xmlns:a16="http://schemas.microsoft.com/office/drawing/2014/main" id="{11EC9983-260D-4FE0-A0C7-169D3A6FA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505200"/>
            <a:ext cx="1371600" cy="1676400"/>
          </a:xfrm>
          <a:prstGeom prst="diamond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Value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Innovation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4DA33DB-4703-4851-9DDA-5F655868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05000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Graphs depicting the U.S. Auto Industry’s Profit Pool and the PC Industry’s Profit Pool have been sourced from the HBR article “</a:t>
            </a:r>
            <a:r>
              <a:rPr lang="en-US" altLang="en-US" sz="2400" b="1">
                <a:cs typeface="Times New Roman" panose="02020603050405020304" pitchFamily="18" charset="0"/>
              </a:rPr>
              <a:t>Profit Pools: A Fresh Look at Strategy”</a:t>
            </a:r>
            <a:r>
              <a:rPr lang="en-US" altLang="en-US" sz="2400">
                <a:cs typeface="Times New Roman" panose="02020603050405020304" pitchFamily="18" charset="0"/>
              </a:rPr>
              <a:t>, authored by Orit Gadiesh and James L. Gilbert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C0FD7C4-1F35-4BBA-9A9E-E76B442F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7772400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52BF373-0AC6-49F4-8896-D7795D867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>
                <a:cs typeface="Times New Roman" panose="02020603050405020304" pitchFamily="18" charset="0"/>
              </a:rPr>
              <a:t>The Profit and Growth Consequences of Creating Blue Oceans</a:t>
            </a:r>
            <a:r>
              <a:rPr lang="en-US" altLang="en-US"/>
              <a:t> </a:t>
            </a: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BC792481-3D47-43AE-BEE4-A11ED1264F03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2209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4" imgW="7772583" imgH="4114694" progId="MSGraph.Chart.8">
                  <p:embed followColorScheme="full"/>
                </p:oleObj>
              </mc:Choice>
              <mc:Fallback>
                <p:oleObj name="Chart" r:id="rId4" imgW="7772583" imgH="4114694" progId="MSGraph.Chart.8">
                  <p:embed followColorScheme="full"/>
                  <p:pic>
                    <p:nvPicPr>
                      <p:cNvPr id="13315" name="Object 3">
                        <a:extLst>
                          <a:ext uri="{FF2B5EF4-FFF2-40B4-BE49-F238E27FC236}">
                            <a16:creationId xmlns:a16="http://schemas.microsoft.com/office/drawing/2014/main" id="{BC792481-3D47-43AE-BEE4-A11ED1264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23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CC37EE95-3EBE-4F80-A8E9-03CC6617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1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The U.S. Auto Industry’s Profit Pool</a:t>
            </a: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F926CE5A-EA67-4619-A267-10B811234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2954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328A018B-149B-4B80-8440-B9623AD60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0292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18">
            <a:extLst>
              <a:ext uri="{FF2B5EF4-FFF2-40B4-BE49-F238E27FC236}">
                <a16:creationId xmlns:a16="http://schemas.microsoft.com/office/drawing/2014/main" id="{A6FF5575-CCB0-4727-8CDA-10DE45254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19">
            <a:extLst>
              <a:ext uri="{FF2B5EF4-FFF2-40B4-BE49-F238E27FC236}">
                <a16:creationId xmlns:a16="http://schemas.microsoft.com/office/drawing/2014/main" id="{BC32E35F-F88F-400E-AF6A-15D25E3AD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05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20">
            <a:extLst>
              <a:ext uri="{FF2B5EF4-FFF2-40B4-BE49-F238E27FC236}">
                <a16:creationId xmlns:a16="http://schemas.microsoft.com/office/drawing/2014/main" id="{A8E26D44-78DE-46A8-BB74-170761816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21">
            <a:extLst>
              <a:ext uri="{FF2B5EF4-FFF2-40B4-BE49-F238E27FC236}">
                <a16:creationId xmlns:a16="http://schemas.microsoft.com/office/drawing/2014/main" id="{5A291709-B7C6-456C-899D-08BC5DABC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22">
            <a:extLst>
              <a:ext uri="{FF2B5EF4-FFF2-40B4-BE49-F238E27FC236}">
                <a16:creationId xmlns:a16="http://schemas.microsoft.com/office/drawing/2014/main" id="{834A04B8-C1B1-438A-8A73-E4672B1E3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23">
            <a:extLst>
              <a:ext uri="{FF2B5EF4-FFF2-40B4-BE49-F238E27FC236}">
                <a16:creationId xmlns:a16="http://schemas.microsoft.com/office/drawing/2014/main" id="{5DE69E40-190D-486E-94DF-B21D9A28C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29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24">
            <a:extLst>
              <a:ext uri="{FF2B5EF4-FFF2-40B4-BE49-F238E27FC236}">
                <a16:creationId xmlns:a16="http://schemas.microsoft.com/office/drawing/2014/main" id="{A9D682B2-5467-4667-80C8-C7E24F27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334000"/>
            <a:ext cx="776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   100%</a:t>
            </a:r>
          </a:p>
        </p:txBody>
      </p:sp>
      <p:sp>
        <p:nvSpPr>
          <p:cNvPr id="6156" name="Text Box 25">
            <a:extLst>
              <a:ext uri="{FF2B5EF4-FFF2-40B4-BE49-F238E27FC236}">
                <a16:creationId xmlns:a16="http://schemas.microsoft.com/office/drawing/2014/main" id="{B5D5EC59-1A7C-4F2B-A9D6-A82753E0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91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5</a:t>
            </a:r>
          </a:p>
        </p:txBody>
      </p:sp>
      <p:sp>
        <p:nvSpPr>
          <p:cNvPr id="6157" name="Text Box 26">
            <a:extLst>
              <a:ext uri="{FF2B5EF4-FFF2-40B4-BE49-F238E27FC236}">
                <a16:creationId xmlns:a16="http://schemas.microsoft.com/office/drawing/2014/main" id="{0C9FE751-A04B-4A98-B0BC-DFF678F7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29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</a:p>
        </p:txBody>
      </p:sp>
      <p:sp>
        <p:nvSpPr>
          <p:cNvPr id="6158" name="Text Box 27">
            <a:extLst>
              <a:ext uri="{FF2B5EF4-FFF2-40B4-BE49-F238E27FC236}">
                <a16:creationId xmlns:a16="http://schemas.microsoft.com/office/drawing/2014/main" id="{92BE0701-3663-40BD-9DD4-7799EFFE4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15</a:t>
            </a:r>
          </a:p>
        </p:txBody>
      </p:sp>
      <p:sp>
        <p:nvSpPr>
          <p:cNvPr id="6159" name="Text Box 28">
            <a:extLst>
              <a:ext uri="{FF2B5EF4-FFF2-40B4-BE49-F238E27FC236}">
                <a16:creationId xmlns:a16="http://schemas.microsoft.com/office/drawing/2014/main" id="{D0B892C7-8163-4594-BC52-263F8F1F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20</a:t>
            </a:r>
          </a:p>
        </p:txBody>
      </p:sp>
      <p:sp>
        <p:nvSpPr>
          <p:cNvPr id="6160" name="Text Box 29">
            <a:extLst>
              <a:ext uri="{FF2B5EF4-FFF2-40B4-BE49-F238E27FC236}">
                <a16:creationId xmlns:a16="http://schemas.microsoft.com/office/drawing/2014/main" id="{9E17B7BE-A5FD-42BD-9C7D-4C1A5884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25%</a:t>
            </a:r>
          </a:p>
        </p:txBody>
      </p:sp>
      <p:sp>
        <p:nvSpPr>
          <p:cNvPr id="6161" name="Text Box 30">
            <a:extLst>
              <a:ext uri="{FF2B5EF4-FFF2-40B4-BE49-F238E27FC236}">
                <a16:creationId xmlns:a16="http://schemas.microsoft.com/office/drawing/2014/main" id="{FB8A6020-3492-42F3-98A3-FF75DF6FA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0</a:t>
            </a:r>
          </a:p>
        </p:txBody>
      </p:sp>
      <p:sp>
        <p:nvSpPr>
          <p:cNvPr id="6162" name="Text Box 31">
            <a:extLst>
              <a:ext uri="{FF2B5EF4-FFF2-40B4-BE49-F238E27FC236}">
                <a16:creationId xmlns:a16="http://schemas.microsoft.com/office/drawing/2014/main" id="{6362742E-17C1-4958-A074-FBBCE354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4213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0</a:t>
            </a:r>
          </a:p>
        </p:txBody>
      </p:sp>
      <p:sp>
        <p:nvSpPr>
          <p:cNvPr id="6163" name="Rectangle 33">
            <a:extLst>
              <a:ext uri="{FF2B5EF4-FFF2-40B4-BE49-F238E27FC236}">
                <a16:creationId xmlns:a16="http://schemas.microsoft.com/office/drawing/2014/main" id="{F5D30E8A-2E7D-4DB0-805D-0A529B78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482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4" name="Rectangle 35">
            <a:extLst>
              <a:ext uri="{FF2B5EF4-FFF2-40B4-BE49-F238E27FC236}">
                <a16:creationId xmlns:a16="http://schemas.microsoft.com/office/drawing/2014/main" id="{7ACFE297-26DB-4EFC-8198-724995750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1524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5" name="Rectangle 36">
            <a:extLst>
              <a:ext uri="{FF2B5EF4-FFF2-40B4-BE49-F238E27FC236}">
                <a16:creationId xmlns:a16="http://schemas.microsoft.com/office/drawing/2014/main" id="{30BA9905-8AC8-4F74-B4A1-FEFB9057B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18288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6" name="Rectangle 38">
            <a:extLst>
              <a:ext uri="{FF2B5EF4-FFF2-40B4-BE49-F238E27FC236}">
                <a16:creationId xmlns:a16="http://schemas.microsoft.com/office/drawing/2014/main" id="{984CE70F-6883-4B4F-817D-E4781C2B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1524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7" name="Rectangle 40">
            <a:extLst>
              <a:ext uri="{FF2B5EF4-FFF2-40B4-BE49-F238E27FC236}">
                <a16:creationId xmlns:a16="http://schemas.microsoft.com/office/drawing/2014/main" id="{AD539710-1E06-40F1-9244-563F5F14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600200"/>
            <a:ext cx="76200" cy="34290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8" name="Rectangle 41">
            <a:extLst>
              <a:ext uri="{FF2B5EF4-FFF2-40B4-BE49-F238E27FC236}">
                <a16:creationId xmlns:a16="http://schemas.microsoft.com/office/drawing/2014/main" id="{D2179F7C-7FDB-4997-9DC5-B0D0B4C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91000"/>
            <a:ext cx="76200" cy="838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9" name="Rectangle 42">
            <a:extLst>
              <a:ext uri="{FF2B5EF4-FFF2-40B4-BE49-F238E27FC236}">
                <a16:creationId xmlns:a16="http://schemas.microsoft.com/office/drawing/2014/main" id="{F875E149-1DE5-453E-B389-E560C9EE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800600"/>
            <a:ext cx="152400" cy="2286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0" name="Rectangle 44">
            <a:extLst>
              <a:ext uri="{FF2B5EF4-FFF2-40B4-BE49-F238E27FC236}">
                <a16:creationId xmlns:a16="http://schemas.microsoft.com/office/drawing/2014/main" id="{57815B96-B79F-41EE-BBCC-AF7F77DE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733800"/>
            <a:ext cx="1219200" cy="1295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1" name="Rectangle 46">
            <a:extLst>
              <a:ext uri="{FF2B5EF4-FFF2-40B4-BE49-F238E27FC236}">
                <a16:creationId xmlns:a16="http://schemas.microsoft.com/office/drawing/2014/main" id="{60A09330-4005-457F-9236-35D82AF1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343400"/>
            <a:ext cx="5334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2" name="Rectangle 47">
            <a:extLst>
              <a:ext uri="{FF2B5EF4-FFF2-40B4-BE49-F238E27FC236}">
                <a16:creationId xmlns:a16="http://schemas.microsoft.com/office/drawing/2014/main" id="{C408A677-42BD-4930-BE30-3203FB767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572000"/>
            <a:ext cx="381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3" name="Rectangle 49">
            <a:extLst>
              <a:ext uri="{FF2B5EF4-FFF2-40B4-BE49-F238E27FC236}">
                <a16:creationId xmlns:a16="http://schemas.microsoft.com/office/drawing/2014/main" id="{E6F2327F-23BA-4744-AA80-53E2BB14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114800"/>
            <a:ext cx="304800" cy="914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4" name="Line 50">
            <a:extLst>
              <a:ext uri="{FF2B5EF4-FFF2-40B4-BE49-F238E27FC236}">
                <a16:creationId xmlns:a16="http://schemas.microsoft.com/office/drawing/2014/main" id="{4748EFB6-0511-4208-9771-FE7898D19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Text Box 51">
            <a:extLst>
              <a:ext uri="{FF2B5EF4-FFF2-40B4-BE49-F238E27FC236}">
                <a16:creationId xmlns:a16="http://schemas.microsoft.com/office/drawing/2014/main" id="{6C8739BB-B555-4FFC-A122-C7010CF7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     Auto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manufacturing</a:t>
            </a:r>
          </a:p>
        </p:txBody>
      </p:sp>
      <p:sp>
        <p:nvSpPr>
          <p:cNvPr id="6176" name="Line 52">
            <a:extLst>
              <a:ext uri="{FF2B5EF4-FFF2-40B4-BE49-F238E27FC236}">
                <a16:creationId xmlns:a16="http://schemas.microsoft.com/office/drawing/2014/main" id="{3007AB35-D411-4D52-A14D-3513D5FA3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53">
            <a:extLst>
              <a:ext uri="{FF2B5EF4-FFF2-40B4-BE49-F238E27FC236}">
                <a16:creationId xmlns:a16="http://schemas.microsoft.com/office/drawing/2014/main" id="{5EAE7249-EF94-47F3-B64E-79E8D882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5181600"/>
            <a:ext cx="78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New car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dealers</a:t>
            </a:r>
          </a:p>
        </p:txBody>
      </p:sp>
      <p:sp>
        <p:nvSpPr>
          <p:cNvPr id="6178" name="Line 54">
            <a:extLst>
              <a:ext uri="{FF2B5EF4-FFF2-40B4-BE49-F238E27FC236}">
                <a16:creationId xmlns:a16="http://schemas.microsoft.com/office/drawing/2014/main" id="{AA918272-5ED6-49EB-BE0A-66D836D98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Text Box 55">
            <a:extLst>
              <a:ext uri="{FF2B5EF4-FFF2-40B4-BE49-F238E27FC236}">
                <a16:creationId xmlns:a16="http://schemas.microsoft.com/office/drawing/2014/main" id="{21A0A727-9D87-459A-9772-69763B48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5486400"/>
            <a:ext cx="819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Used car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dealers</a:t>
            </a:r>
          </a:p>
        </p:txBody>
      </p:sp>
      <p:sp>
        <p:nvSpPr>
          <p:cNvPr id="6180" name="Line 56">
            <a:extLst>
              <a:ext uri="{FF2B5EF4-FFF2-40B4-BE49-F238E27FC236}">
                <a16:creationId xmlns:a16="http://schemas.microsoft.com/office/drawing/2014/main" id="{D22E5CE8-0554-42E8-819E-A1BA6DF96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Text Box 57">
            <a:extLst>
              <a:ext uri="{FF2B5EF4-FFF2-40B4-BE49-F238E27FC236}">
                <a16:creationId xmlns:a16="http://schemas.microsoft.com/office/drawing/2014/main" id="{A0AF9F47-356E-4C1B-8F71-432C46EAD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1600"/>
            <a:ext cx="960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Auto loans</a:t>
            </a:r>
          </a:p>
        </p:txBody>
      </p:sp>
      <p:sp>
        <p:nvSpPr>
          <p:cNvPr id="6182" name="Line 58">
            <a:extLst>
              <a:ext uri="{FF2B5EF4-FFF2-40B4-BE49-F238E27FC236}">
                <a16:creationId xmlns:a16="http://schemas.microsoft.com/office/drawing/2014/main" id="{45051A92-C1B8-466A-A23C-FA8395DE2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Text Box 59">
            <a:extLst>
              <a:ext uri="{FF2B5EF4-FFF2-40B4-BE49-F238E27FC236}">
                <a16:creationId xmlns:a16="http://schemas.microsoft.com/office/drawing/2014/main" id="{30D38986-D78E-44B9-A25F-0A9DB0F0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715000"/>
            <a:ext cx="747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Leasing</a:t>
            </a:r>
          </a:p>
        </p:txBody>
      </p:sp>
      <p:sp>
        <p:nvSpPr>
          <p:cNvPr id="6184" name="Line 60">
            <a:extLst>
              <a:ext uri="{FF2B5EF4-FFF2-40B4-BE49-F238E27FC236}">
                <a16:creationId xmlns:a16="http://schemas.microsoft.com/office/drawing/2014/main" id="{EDCBF155-629B-4C6B-9A9B-AA83CC60A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029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Text Box 61">
            <a:extLst>
              <a:ext uri="{FF2B5EF4-FFF2-40B4-BE49-F238E27FC236}">
                <a16:creationId xmlns:a16="http://schemas.microsoft.com/office/drawing/2014/main" id="{D1D59FE4-7D0B-4A1F-ABDA-47A906916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6019800"/>
            <a:ext cx="855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Warranty</a:t>
            </a:r>
          </a:p>
        </p:txBody>
      </p:sp>
      <p:sp>
        <p:nvSpPr>
          <p:cNvPr id="6186" name="Line 62">
            <a:extLst>
              <a:ext uri="{FF2B5EF4-FFF2-40B4-BE49-F238E27FC236}">
                <a16:creationId xmlns:a16="http://schemas.microsoft.com/office/drawing/2014/main" id="{93B0F5A5-8C36-4E03-AFC6-61288D4E6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Text Box 63">
            <a:extLst>
              <a:ext uri="{FF2B5EF4-FFF2-40B4-BE49-F238E27FC236}">
                <a16:creationId xmlns:a16="http://schemas.microsoft.com/office/drawing/2014/main" id="{C928234D-A184-465A-80EA-F5E63836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5486400"/>
            <a:ext cx="81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Gasoline</a:t>
            </a:r>
          </a:p>
        </p:txBody>
      </p:sp>
      <p:sp>
        <p:nvSpPr>
          <p:cNvPr id="6188" name="Line 64">
            <a:extLst>
              <a:ext uri="{FF2B5EF4-FFF2-40B4-BE49-F238E27FC236}">
                <a16:creationId xmlns:a16="http://schemas.microsoft.com/office/drawing/2014/main" id="{B89D3DA4-BF54-420F-BAB0-17F007F0E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Text Box 65">
            <a:extLst>
              <a:ext uri="{FF2B5EF4-FFF2-40B4-BE49-F238E27FC236}">
                <a16:creationId xmlns:a16="http://schemas.microsoft.com/office/drawing/2014/main" id="{4E36BF23-0959-4F12-85C4-F05F182F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181600"/>
            <a:ext cx="126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Auto insurance</a:t>
            </a:r>
          </a:p>
        </p:txBody>
      </p:sp>
      <p:sp>
        <p:nvSpPr>
          <p:cNvPr id="6190" name="Line 66">
            <a:extLst>
              <a:ext uri="{FF2B5EF4-FFF2-40B4-BE49-F238E27FC236}">
                <a16:creationId xmlns:a16="http://schemas.microsoft.com/office/drawing/2014/main" id="{6867C43D-0906-4152-916B-CEF873070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029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Text Box 67">
            <a:extLst>
              <a:ext uri="{FF2B5EF4-FFF2-40B4-BE49-F238E27FC236}">
                <a16:creationId xmlns:a16="http://schemas.microsoft.com/office/drawing/2014/main" id="{C2F5FD4B-5587-4196-826D-88ADCDB8C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715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Service repair</a:t>
            </a:r>
          </a:p>
        </p:txBody>
      </p:sp>
      <p:sp>
        <p:nvSpPr>
          <p:cNvPr id="6192" name="Line 68">
            <a:extLst>
              <a:ext uri="{FF2B5EF4-FFF2-40B4-BE49-F238E27FC236}">
                <a16:creationId xmlns:a16="http://schemas.microsoft.com/office/drawing/2014/main" id="{3867F460-41EC-4CE5-83F1-41A92F24A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5029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Text Box 69">
            <a:extLst>
              <a:ext uri="{FF2B5EF4-FFF2-40B4-BE49-F238E27FC236}">
                <a16:creationId xmlns:a16="http://schemas.microsoft.com/office/drawing/2014/main" id="{EF7EF651-B35D-41CC-AA66-21070C183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6019800"/>
            <a:ext cx="106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Aftermarket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    parts</a:t>
            </a:r>
          </a:p>
        </p:txBody>
      </p:sp>
      <p:sp>
        <p:nvSpPr>
          <p:cNvPr id="6194" name="Line 70">
            <a:extLst>
              <a:ext uri="{FF2B5EF4-FFF2-40B4-BE49-F238E27FC236}">
                <a16:creationId xmlns:a16="http://schemas.microsoft.com/office/drawing/2014/main" id="{0BF5F777-0049-4BA6-BE05-9312193EC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02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" name="Text Box 71">
            <a:extLst>
              <a:ext uri="{FF2B5EF4-FFF2-40B4-BE49-F238E27FC236}">
                <a16:creationId xmlns:a16="http://schemas.microsoft.com/office/drawing/2014/main" id="{F3782D18-5E6C-4236-8ABD-2A79CC4F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5638800"/>
            <a:ext cx="989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Auto rental</a:t>
            </a:r>
          </a:p>
        </p:txBody>
      </p:sp>
      <p:sp>
        <p:nvSpPr>
          <p:cNvPr id="6196" name="Text Box 72">
            <a:extLst>
              <a:ext uri="{FF2B5EF4-FFF2-40B4-BE49-F238E27FC236}">
                <a16:creationId xmlns:a16="http://schemas.microsoft.com/office/drawing/2014/main" id="{1EF01CE3-903C-4C34-B730-D671C558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172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97" name="Text Box 74">
            <a:extLst>
              <a:ext uri="{FF2B5EF4-FFF2-40B4-BE49-F238E27FC236}">
                <a16:creationId xmlns:a16="http://schemas.microsoft.com/office/drawing/2014/main" id="{E2E698B4-B0D4-4E2E-8B40-30F87AB0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324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SHARE OF INDUSTRY REVENUE</a:t>
            </a:r>
          </a:p>
        </p:txBody>
      </p:sp>
      <p:sp>
        <p:nvSpPr>
          <p:cNvPr id="6198" name="Text Box 75">
            <a:extLst>
              <a:ext uri="{FF2B5EF4-FFF2-40B4-BE49-F238E27FC236}">
                <a16:creationId xmlns:a16="http://schemas.microsoft.com/office/drawing/2014/main" id="{A636AB4E-EEF4-41D8-8EDE-7B72131F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35458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A55B5A5-CB8A-4868-978A-24E2E534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14401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The PC Industry’s Profit Pool</a:t>
            </a: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DBC781C8-995D-431D-AA31-20942A626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752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323691F3-13CF-43AF-84DB-75573FE6E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81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17">
            <a:extLst>
              <a:ext uri="{FF2B5EF4-FFF2-40B4-BE49-F238E27FC236}">
                <a16:creationId xmlns:a16="http://schemas.microsoft.com/office/drawing/2014/main" id="{CA03ED48-878F-4953-B2CA-7A596F30E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18">
            <a:extLst>
              <a:ext uri="{FF2B5EF4-FFF2-40B4-BE49-F238E27FC236}">
                <a16:creationId xmlns:a16="http://schemas.microsoft.com/office/drawing/2014/main" id="{77988A23-49E5-4F9A-856B-D14A0767C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75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9">
            <a:extLst>
              <a:ext uri="{FF2B5EF4-FFF2-40B4-BE49-F238E27FC236}">
                <a16:creationId xmlns:a16="http://schemas.microsoft.com/office/drawing/2014/main" id="{58AB7D0A-A5E8-45DB-AF4E-AE42BBEF3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20">
            <a:extLst>
              <a:ext uri="{FF2B5EF4-FFF2-40B4-BE49-F238E27FC236}">
                <a16:creationId xmlns:a16="http://schemas.microsoft.com/office/drawing/2014/main" id="{9AEF51EA-1E43-4DAA-9BC7-432BD0C0A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21">
            <a:extLst>
              <a:ext uri="{FF2B5EF4-FFF2-40B4-BE49-F238E27FC236}">
                <a16:creationId xmlns:a16="http://schemas.microsoft.com/office/drawing/2014/main" id="{44A4DBDA-4FF8-4853-B524-BCE52A4C1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22">
            <a:extLst>
              <a:ext uri="{FF2B5EF4-FFF2-40B4-BE49-F238E27FC236}">
                <a16:creationId xmlns:a16="http://schemas.microsoft.com/office/drawing/2014/main" id="{832261A9-5CD2-4A2C-8E85-2828D551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86000"/>
            <a:ext cx="304800" cy="2895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3" name="Rectangle 23">
            <a:extLst>
              <a:ext uri="{FF2B5EF4-FFF2-40B4-BE49-F238E27FC236}">
                <a16:creationId xmlns:a16="http://schemas.microsoft.com/office/drawing/2014/main" id="{302A24D0-EE8A-42FF-B77D-8889311A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724400"/>
            <a:ext cx="11430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4" name="Rectangle 24">
            <a:extLst>
              <a:ext uri="{FF2B5EF4-FFF2-40B4-BE49-F238E27FC236}">
                <a16:creationId xmlns:a16="http://schemas.microsoft.com/office/drawing/2014/main" id="{8F2DADBB-578B-4894-BBFE-F345239FB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1981200" cy="2286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5" name="Rectangle 25">
            <a:extLst>
              <a:ext uri="{FF2B5EF4-FFF2-40B4-BE49-F238E27FC236}">
                <a16:creationId xmlns:a16="http://schemas.microsoft.com/office/drawing/2014/main" id="{1F6EF4C3-8386-4E18-B2A8-CDB2A17B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352800"/>
            <a:ext cx="381000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6" name="Rectangle 26">
            <a:extLst>
              <a:ext uri="{FF2B5EF4-FFF2-40B4-BE49-F238E27FC236}">
                <a16:creationId xmlns:a16="http://schemas.microsoft.com/office/drawing/2014/main" id="{890D73D5-EA4B-489B-9ACC-C60B93A0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8382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7" name="Rectangle 27">
            <a:extLst>
              <a:ext uri="{FF2B5EF4-FFF2-40B4-BE49-F238E27FC236}">
                <a16:creationId xmlns:a16="http://schemas.microsoft.com/office/drawing/2014/main" id="{9352A37E-4C01-4DF4-89B3-D867C962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86200"/>
            <a:ext cx="6858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8" name="Text Box 28">
            <a:extLst>
              <a:ext uri="{FF2B5EF4-FFF2-40B4-BE49-F238E27FC236}">
                <a16:creationId xmlns:a16="http://schemas.microsoft.com/office/drawing/2014/main" id="{4F05B4D0-48B7-41DD-AC71-663C0541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410200"/>
            <a:ext cx="59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100%</a:t>
            </a:r>
          </a:p>
        </p:txBody>
      </p:sp>
      <p:sp>
        <p:nvSpPr>
          <p:cNvPr id="8209" name="Text Box 29">
            <a:extLst>
              <a:ext uri="{FF2B5EF4-FFF2-40B4-BE49-F238E27FC236}">
                <a16:creationId xmlns:a16="http://schemas.microsoft.com/office/drawing/2014/main" id="{A7612905-F188-4F4D-99F3-F5CC7026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54213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0</a:t>
            </a:r>
          </a:p>
        </p:txBody>
      </p:sp>
      <p:sp>
        <p:nvSpPr>
          <p:cNvPr id="8210" name="Text Box 30">
            <a:extLst>
              <a:ext uri="{FF2B5EF4-FFF2-40B4-BE49-F238E27FC236}">
                <a16:creationId xmlns:a16="http://schemas.microsoft.com/office/drawing/2014/main" id="{9D400377-0A38-4A1E-BF5E-408B5DD6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964113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0</a:t>
            </a:r>
          </a:p>
        </p:txBody>
      </p:sp>
      <p:sp>
        <p:nvSpPr>
          <p:cNvPr id="8211" name="Text Box 31">
            <a:extLst>
              <a:ext uri="{FF2B5EF4-FFF2-40B4-BE49-F238E27FC236}">
                <a16:creationId xmlns:a16="http://schemas.microsoft.com/office/drawing/2014/main" id="{5F88C18C-EF93-45C0-8F8B-031E58BF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427831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</a:p>
        </p:txBody>
      </p:sp>
      <p:sp>
        <p:nvSpPr>
          <p:cNvPr id="8212" name="Text Box 32">
            <a:extLst>
              <a:ext uri="{FF2B5EF4-FFF2-40B4-BE49-F238E27FC236}">
                <a16:creationId xmlns:a16="http://schemas.microsoft.com/office/drawing/2014/main" id="{837303F2-C2AB-43B0-A91C-D799EF7B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20</a:t>
            </a:r>
          </a:p>
        </p:txBody>
      </p:sp>
      <p:sp>
        <p:nvSpPr>
          <p:cNvPr id="8213" name="Text Box 33">
            <a:extLst>
              <a:ext uri="{FF2B5EF4-FFF2-40B4-BE49-F238E27FC236}">
                <a16:creationId xmlns:a16="http://schemas.microsoft.com/office/drawing/2014/main" id="{AAB5B9D7-453D-4EB2-BE86-5DEBE49D5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146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30</a:t>
            </a:r>
          </a:p>
        </p:txBody>
      </p:sp>
      <p:sp>
        <p:nvSpPr>
          <p:cNvPr id="8214" name="Text Box 34">
            <a:extLst>
              <a:ext uri="{FF2B5EF4-FFF2-40B4-BE49-F238E27FC236}">
                <a16:creationId xmlns:a16="http://schemas.microsoft.com/office/drawing/2014/main" id="{B5C25F28-3754-42EB-A65F-EF5C4B8D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40%</a:t>
            </a:r>
          </a:p>
        </p:txBody>
      </p:sp>
      <p:sp>
        <p:nvSpPr>
          <p:cNvPr id="8215" name="Line 35">
            <a:extLst>
              <a:ext uri="{FF2B5EF4-FFF2-40B4-BE49-F238E27FC236}">
                <a16:creationId xmlns:a16="http://schemas.microsoft.com/office/drawing/2014/main" id="{39BFC6F7-B694-49DB-B98F-C8B482875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18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36">
            <a:extLst>
              <a:ext uri="{FF2B5EF4-FFF2-40B4-BE49-F238E27FC236}">
                <a16:creationId xmlns:a16="http://schemas.microsoft.com/office/drawing/2014/main" id="{16FF069A-A3FF-4E05-867C-3BFCAD4E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Microprocessors</a:t>
            </a:r>
          </a:p>
        </p:txBody>
      </p:sp>
      <p:sp>
        <p:nvSpPr>
          <p:cNvPr id="8217" name="Line 37">
            <a:extLst>
              <a:ext uri="{FF2B5EF4-FFF2-40B4-BE49-F238E27FC236}">
                <a16:creationId xmlns:a16="http://schemas.microsoft.com/office/drawing/2014/main" id="{1C098AE4-E4FE-4CB9-BBC3-E8DAB4346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Text Box 38">
            <a:extLst>
              <a:ext uri="{FF2B5EF4-FFF2-40B4-BE49-F238E27FC236}">
                <a16:creationId xmlns:a16="http://schemas.microsoft.com/office/drawing/2014/main" id="{6A5C6CD6-0AA7-41E9-A850-DAB13A63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62600"/>
            <a:ext cx="1493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Other components</a:t>
            </a:r>
          </a:p>
        </p:txBody>
      </p:sp>
      <p:sp>
        <p:nvSpPr>
          <p:cNvPr id="8219" name="Line 39">
            <a:extLst>
              <a:ext uri="{FF2B5EF4-FFF2-40B4-BE49-F238E27FC236}">
                <a16:creationId xmlns:a16="http://schemas.microsoft.com/office/drawing/2014/main" id="{47103D5E-439F-4014-B270-A6D1A7C9D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40">
            <a:extLst>
              <a:ext uri="{FF2B5EF4-FFF2-40B4-BE49-F238E27FC236}">
                <a16:creationId xmlns:a16="http://schemas.microsoft.com/office/drawing/2014/main" id="{DFD259C4-CC6F-4B26-A1AE-44396BE03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67400"/>
            <a:ext cx="158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Personal computers</a:t>
            </a:r>
          </a:p>
        </p:txBody>
      </p:sp>
      <p:sp>
        <p:nvSpPr>
          <p:cNvPr id="8221" name="Line 41">
            <a:extLst>
              <a:ext uri="{FF2B5EF4-FFF2-40B4-BE49-F238E27FC236}">
                <a16:creationId xmlns:a16="http://schemas.microsoft.com/office/drawing/2014/main" id="{766B1E74-9D4F-4781-A852-8D5032C47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2">
            <a:extLst>
              <a:ext uri="{FF2B5EF4-FFF2-40B4-BE49-F238E27FC236}">
                <a16:creationId xmlns:a16="http://schemas.microsoft.com/office/drawing/2014/main" id="{56BA7303-53CC-4C5B-8319-75C9A1DB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86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Software </a:t>
            </a:r>
          </a:p>
        </p:txBody>
      </p:sp>
      <p:sp>
        <p:nvSpPr>
          <p:cNvPr id="8223" name="Line 43">
            <a:extLst>
              <a:ext uri="{FF2B5EF4-FFF2-40B4-BE49-F238E27FC236}">
                <a16:creationId xmlns:a16="http://schemas.microsoft.com/office/drawing/2014/main" id="{B05A5F41-8AE5-410E-A0BF-DAEE30AE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18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Text Box 44">
            <a:extLst>
              <a:ext uri="{FF2B5EF4-FFF2-40B4-BE49-F238E27FC236}">
                <a16:creationId xmlns:a16="http://schemas.microsoft.com/office/drawing/2014/main" id="{956715EA-5010-40EC-9B11-2CE5486C1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43600"/>
            <a:ext cx="102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Peripherals </a:t>
            </a:r>
          </a:p>
        </p:txBody>
      </p:sp>
      <p:sp>
        <p:nvSpPr>
          <p:cNvPr id="8225" name="Line 45">
            <a:extLst>
              <a:ext uri="{FF2B5EF4-FFF2-40B4-BE49-F238E27FC236}">
                <a16:creationId xmlns:a16="http://schemas.microsoft.com/office/drawing/2014/main" id="{5A957F22-B262-4D89-91B9-5BBD3AE94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Text Box 46">
            <a:extLst>
              <a:ext uri="{FF2B5EF4-FFF2-40B4-BE49-F238E27FC236}">
                <a16:creationId xmlns:a16="http://schemas.microsoft.com/office/drawing/2014/main" id="{02A57D20-99FE-49BA-8EBF-2A735D60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791200"/>
            <a:ext cx="78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Services</a:t>
            </a:r>
          </a:p>
        </p:txBody>
      </p:sp>
      <p:sp>
        <p:nvSpPr>
          <p:cNvPr id="8227" name="Text Box 47">
            <a:extLst>
              <a:ext uri="{FF2B5EF4-FFF2-40B4-BE49-F238E27FC236}">
                <a16:creationId xmlns:a16="http://schemas.microsoft.com/office/drawing/2014/main" id="{E4118591-046C-4284-B112-5F261132C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0080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SHARE OF INDUSTRY REVENUE</a:t>
            </a:r>
          </a:p>
        </p:txBody>
      </p:sp>
      <p:sp>
        <p:nvSpPr>
          <p:cNvPr id="8228" name="Text Box 48">
            <a:extLst>
              <a:ext uri="{FF2B5EF4-FFF2-40B4-BE49-F238E27FC236}">
                <a16:creationId xmlns:a16="http://schemas.microsoft.com/office/drawing/2014/main" id="{46FBB7FA-94FF-4DAC-AAFF-105E7C3C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28800"/>
            <a:ext cx="5334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50ECE4B-A0CF-4CF1-961E-1D02FF24C2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pPr eaLnBrk="1" hangingPunct="1"/>
            <a:endParaRPr lang="en-US" altLang="en-US" sz="3600">
              <a:solidFill>
                <a:srgbClr val="2B3265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D5833EE-4D34-4CCA-82A8-C6FDA4BFDC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b="1"/>
          </a:p>
          <a:p>
            <a:pPr eaLnBrk="1" hangingPunct="1"/>
            <a:r>
              <a:rPr lang="en-US" altLang="en-US" sz="3200" b="1"/>
              <a:t>Network Level Strategy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6DE5723-FD66-4377-8B3E-B85BF4AF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8204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0F45F35-CB98-4069-B0BB-A8DAEC409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143000"/>
            <a:ext cx="838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37C1339-C5B2-4D7C-B23E-4EFD8FEE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Relational Objectives</a:t>
            </a:r>
            <a:br>
              <a:rPr lang="en-US" altLang="en-US" sz="2000" b="1" i="1"/>
            </a:br>
            <a:r>
              <a:rPr lang="en-US" altLang="en-US" sz="2000" b="1" i="1"/>
              <a:t>Inter-Organizational Cooperation Objectives</a:t>
            </a:r>
          </a:p>
        </p:txBody>
      </p:sp>
      <p:grpSp>
        <p:nvGrpSpPr>
          <p:cNvPr id="4099" name="Group 33">
            <a:extLst>
              <a:ext uri="{FF2B5EF4-FFF2-40B4-BE49-F238E27FC236}">
                <a16:creationId xmlns:a16="http://schemas.microsoft.com/office/drawing/2014/main" id="{9B187D4E-9EE6-49A5-85FF-B30EDEA999A8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1828800"/>
            <a:ext cx="8570912" cy="4533900"/>
            <a:chOff x="121" y="1224"/>
            <a:chExt cx="5399" cy="2856"/>
          </a:xfrm>
        </p:grpSpPr>
        <p:sp>
          <p:nvSpPr>
            <p:cNvPr id="4100" name="Rectangle 14">
              <a:extLst>
                <a:ext uri="{FF2B5EF4-FFF2-40B4-BE49-F238E27FC236}">
                  <a16:creationId xmlns:a16="http://schemas.microsoft.com/office/drawing/2014/main" id="{3B760334-F019-4F82-A14F-F0CA8C873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3134"/>
              <a:ext cx="774" cy="1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1" name="Rectangle 8">
              <a:extLst>
                <a:ext uri="{FF2B5EF4-FFF2-40B4-BE49-F238E27FC236}">
                  <a16:creationId xmlns:a16="http://schemas.microsoft.com/office/drawing/2014/main" id="{79AA97FB-6DFE-46F9-A76C-14BFC1F93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3134"/>
              <a:ext cx="774" cy="935"/>
            </a:xfrm>
            <a:prstGeom prst="rect">
              <a:avLst/>
            </a:prstGeom>
            <a:solidFill>
              <a:srgbClr val="7B7CAB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The objective is to exchange knowledge and skills</a:t>
              </a:r>
            </a:p>
          </p:txBody>
        </p:sp>
        <p:sp>
          <p:nvSpPr>
            <p:cNvPr id="4102" name="Rectangle 3">
              <a:extLst>
                <a:ext uri="{FF2B5EF4-FFF2-40B4-BE49-F238E27FC236}">
                  <a16:creationId xmlns:a16="http://schemas.microsoft.com/office/drawing/2014/main" id="{864F2FD2-BA0A-4BAA-ABD1-38346EC20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1224"/>
              <a:ext cx="2096" cy="368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Relational Objectives</a:t>
              </a:r>
            </a:p>
          </p:txBody>
        </p:sp>
        <p:sp>
          <p:nvSpPr>
            <p:cNvPr id="4103" name="Rectangle 4">
              <a:extLst>
                <a:ext uri="{FF2B5EF4-FFF2-40B4-BE49-F238E27FC236}">
                  <a16:creationId xmlns:a16="http://schemas.microsoft.com/office/drawing/2014/main" id="{9E11433E-4F5D-49C4-9A53-71F5FA2BD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1820"/>
              <a:ext cx="1461" cy="578"/>
            </a:xfrm>
            <a:prstGeom prst="rect">
              <a:avLst/>
            </a:prstGeom>
            <a:solidFill>
              <a:srgbClr val="905C3C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Leveraging Resources</a:t>
              </a:r>
            </a:p>
          </p:txBody>
        </p:sp>
        <p:sp>
          <p:nvSpPr>
            <p:cNvPr id="4104" name="Rectangle 6">
              <a:extLst>
                <a:ext uri="{FF2B5EF4-FFF2-40B4-BE49-F238E27FC236}">
                  <a16:creationId xmlns:a16="http://schemas.microsoft.com/office/drawing/2014/main" id="{9FE3CB10-BC95-4DAA-B173-8858E995F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820"/>
              <a:ext cx="1462" cy="578"/>
            </a:xfrm>
            <a:prstGeom prst="rect">
              <a:avLst/>
            </a:prstGeom>
            <a:solidFill>
              <a:srgbClr val="905C3C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Integrating Activities</a:t>
              </a:r>
            </a:p>
          </p:txBody>
        </p:sp>
        <p:sp>
          <p:nvSpPr>
            <p:cNvPr id="4105" name="Rectangle 7">
              <a:extLst>
                <a:ext uri="{FF2B5EF4-FFF2-40B4-BE49-F238E27FC236}">
                  <a16:creationId xmlns:a16="http://schemas.microsoft.com/office/drawing/2014/main" id="{E3CC3313-6D10-42C1-B9B5-A9FE46AD5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820"/>
              <a:ext cx="1461" cy="578"/>
            </a:xfrm>
            <a:prstGeom prst="rect">
              <a:avLst/>
            </a:prstGeom>
            <a:solidFill>
              <a:srgbClr val="905C3C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Aligning Positions</a:t>
              </a:r>
            </a:p>
          </p:txBody>
        </p: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965D67EA-777F-45EF-B46E-6B3D131D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3134"/>
              <a:ext cx="774" cy="935"/>
            </a:xfrm>
            <a:prstGeom prst="rect">
              <a:avLst/>
            </a:prstGeom>
            <a:solidFill>
              <a:srgbClr val="7B7CAB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If a firm can not make full use of own resources it can be attractive to lend them to others</a:t>
              </a: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827890A2-47CD-4779-8C3F-34C2EF399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145"/>
              <a:ext cx="774" cy="935"/>
            </a:xfrm>
            <a:prstGeom prst="rect">
              <a:avLst/>
            </a:prstGeom>
            <a:solidFill>
              <a:srgbClr val="7B7CAB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Relationships where products/ services are exchanged</a:t>
              </a: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1DFF6BF-E980-4CD9-B608-55359CA55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3145"/>
              <a:ext cx="775" cy="935"/>
            </a:xfrm>
            <a:prstGeom prst="rect">
              <a:avLst/>
            </a:prstGeom>
            <a:solidFill>
              <a:srgbClr val="7B7CAB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Firms bring similar activities together to gain economies of scale</a:t>
              </a:r>
            </a:p>
          </p:txBody>
        </p:sp>
        <p:sp>
          <p:nvSpPr>
            <p:cNvPr id="4109" name="Rectangle 12">
              <a:extLst>
                <a:ext uri="{FF2B5EF4-FFF2-40B4-BE49-F238E27FC236}">
                  <a16:creationId xmlns:a16="http://schemas.microsoft.com/office/drawing/2014/main" id="{36682486-271C-4486-9D14-458AF313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3145"/>
              <a:ext cx="774" cy="935"/>
            </a:xfrm>
            <a:prstGeom prst="rect">
              <a:avLst/>
            </a:prstGeom>
            <a:solidFill>
              <a:srgbClr val="7B7CAB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Firms get together to improve their bargaining position vis-</a:t>
              </a:r>
              <a:r>
                <a:rPr lang="en-US" alt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à-vis other industry actors</a:t>
              </a:r>
              <a:endParaRPr lang="en-US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110" name="Rectangle 13">
              <a:extLst>
                <a:ext uri="{FF2B5EF4-FFF2-40B4-BE49-F238E27FC236}">
                  <a16:creationId xmlns:a16="http://schemas.microsoft.com/office/drawing/2014/main" id="{CAAE5FFA-BEC3-442F-871B-54C7FE1B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3145"/>
              <a:ext cx="774" cy="935"/>
            </a:xfrm>
            <a:prstGeom prst="rect">
              <a:avLst/>
            </a:prstGeom>
            <a:solidFill>
              <a:srgbClr val="7B7CAB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Firms cooperate with one another to gain a stronger position vis-</a:t>
              </a:r>
              <a:r>
                <a:rPr lang="en-US" alt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à-vis contextual actors</a:t>
              </a:r>
              <a:r>
                <a:rPr lang="en-US" altLang="en-US" sz="12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111" name="Rectangle 15">
              <a:extLst>
                <a:ext uri="{FF2B5EF4-FFF2-40B4-BE49-F238E27FC236}">
                  <a16:creationId xmlns:a16="http://schemas.microsoft.com/office/drawing/2014/main" id="{EC9552E2-4EC5-4D80-870D-FC6DEF94D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2924"/>
              <a:ext cx="774" cy="210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LEARNING</a:t>
              </a:r>
            </a:p>
          </p:txBody>
        </p:sp>
        <p:sp>
          <p:nvSpPr>
            <p:cNvPr id="4112" name="Rectangle 16">
              <a:extLst>
                <a:ext uri="{FF2B5EF4-FFF2-40B4-BE49-F238E27FC236}">
                  <a16:creationId xmlns:a16="http://schemas.microsoft.com/office/drawing/2014/main" id="{00A1E194-C521-45F5-A1F0-A403D7A97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926"/>
              <a:ext cx="774" cy="210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LENDING</a:t>
              </a:r>
            </a:p>
          </p:txBody>
        </p:sp>
        <p:sp>
          <p:nvSpPr>
            <p:cNvPr id="4113" name="Rectangle 17">
              <a:extLst>
                <a:ext uri="{FF2B5EF4-FFF2-40B4-BE49-F238E27FC236}">
                  <a16:creationId xmlns:a16="http://schemas.microsoft.com/office/drawing/2014/main" id="{A1802564-4A2A-4355-B51B-DAC3FE30D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2934"/>
              <a:ext cx="774" cy="210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LINKING</a:t>
              </a:r>
            </a:p>
          </p:txBody>
        </p:sp>
        <p:sp>
          <p:nvSpPr>
            <p:cNvPr id="4114" name="Rectangle 18">
              <a:extLst>
                <a:ext uri="{FF2B5EF4-FFF2-40B4-BE49-F238E27FC236}">
                  <a16:creationId xmlns:a16="http://schemas.microsoft.com/office/drawing/2014/main" id="{FC671042-6817-42DC-B0B3-53FB02D1A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932"/>
              <a:ext cx="775" cy="210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LUMPING</a:t>
              </a:r>
            </a:p>
          </p:txBody>
        </p:sp>
        <p:sp>
          <p:nvSpPr>
            <p:cNvPr id="4115" name="Rectangle 19">
              <a:extLst>
                <a:ext uri="{FF2B5EF4-FFF2-40B4-BE49-F238E27FC236}">
                  <a16:creationId xmlns:a16="http://schemas.microsoft.com/office/drawing/2014/main" id="{75F2BA0C-E164-46B5-97EF-9A0C28DC1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935"/>
              <a:ext cx="775" cy="210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LEANING</a:t>
              </a:r>
            </a:p>
          </p:txBody>
        </p:sp>
        <p:sp>
          <p:nvSpPr>
            <p:cNvPr id="4116" name="Rectangle 20">
              <a:extLst>
                <a:ext uri="{FF2B5EF4-FFF2-40B4-BE49-F238E27FC236}">
                  <a16:creationId xmlns:a16="http://schemas.microsoft.com/office/drawing/2014/main" id="{5DAAE229-5617-451F-8A71-F1C7D650B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2935"/>
              <a:ext cx="774" cy="210"/>
            </a:xfrm>
            <a:prstGeom prst="rect">
              <a:avLst/>
            </a:prstGeom>
            <a:solidFill>
              <a:srgbClr val="2B3265"/>
            </a:solidFill>
            <a:ln w="9525">
              <a:solidFill>
                <a:srgbClr val="2B326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rgbClr val="2B3265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2B3265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B3265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LOBBYING</a:t>
              </a:r>
            </a:p>
          </p:txBody>
        </p:sp>
        <p:cxnSp>
          <p:nvCxnSpPr>
            <p:cNvPr id="4117" name="AutoShape 23">
              <a:extLst>
                <a:ext uri="{FF2B5EF4-FFF2-40B4-BE49-F238E27FC236}">
                  <a16:creationId xmlns:a16="http://schemas.microsoft.com/office/drawing/2014/main" id="{D8283225-2439-4021-AA81-06DD1D89AA46}"/>
                </a:ext>
              </a:extLst>
            </p:cNvPr>
            <p:cNvCxnSpPr>
              <a:cxnSpLocks noChangeShapeType="1"/>
              <a:stCxn id="4102" idx="1"/>
              <a:endCxn id="4103" idx="0"/>
            </p:cNvCxnSpPr>
            <p:nvPr/>
          </p:nvCxnSpPr>
          <p:spPr bwMode="auto">
            <a:xfrm rot="10800000" flipV="1">
              <a:off x="931" y="1408"/>
              <a:ext cx="853" cy="412"/>
            </a:xfrm>
            <a:prstGeom prst="bentConnector2">
              <a:avLst/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8" name="AutoShape 24">
              <a:extLst>
                <a:ext uri="{FF2B5EF4-FFF2-40B4-BE49-F238E27FC236}">
                  <a16:creationId xmlns:a16="http://schemas.microsoft.com/office/drawing/2014/main" id="{DBD811C6-2D68-43E4-A29D-38AB7DFC2FB5}"/>
                </a:ext>
              </a:extLst>
            </p:cNvPr>
            <p:cNvCxnSpPr>
              <a:cxnSpLocks noChangeShapeType="1"/>
              <a:stCxn id="4102" idx="2"/>
              <a:endCxn id="4104" idx="0"/>
            </p:cNvCxnSpPr>
            <p:nvPr/>
          </p:nvCxnSpPr>
          <p:spPr bwMode="auto">
            <a:xfrm rot="5400000">
              <a:off x="2717" y="1705"/>
              <a:ext cx="228" cy="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9" name="AutoShape 25">
              <a:extLst>
                <a:ext uri="{FF2B5EF4-FFF2-40B4-BE49-F238E27FC236}">
                  <a16:creationId xmlns:a16="http://schemas.microsoft.com/office/drawing/2014/main" id="{76EA33A9-B291-4369-94CE-E0B73BE4F751}"/>
                </a:ext>
              </a:extLst>
            </p:cNvPr>
            <p:cNvCxnSpPr>
              <a:cxnSpLocks noChangeShapeType="1"/>
              <a:stCxn id="4102" idx="3"/>
              <a:endCxn id="4105" idx="0"/>
            </p:cNvCxnSpPr>
            <p:nvPr/>
          </p:nvCxnSpPr>
          <p:spPr bwMode="auto">
            <a:xfrm>
              <a:off x="3880" y="1408"/>
              <a:ext cx="850" cy="412"/>
            </a:xfrm>
            <a:prstGeom prst="bentConnector2">
              <a:avLst/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0" name="AutoShape 26">
              <a:extLst>
                <a:ext uri="{FF2B5EF4-FFF2-40B4-BE49-F238E27FC236}">
                  <a16:creationId xmlns:a16="http://schemas.microsoft.com/office/drawing/2014/main" id="{A143480A-69C6-4D18-9F69-E7109B3B179D}"/>
                </a:ext>
              </a:extLst>
            </p:cNvPr>
            <p:cNvCxnSpPr>
              <a:cxnSpLocks noChangeShapeType="1"/>
              <a:stCxn id="4103" idx="2"/>
              <a:endCxn id="4111" idx="0"/>
            </p:cNvCxnSpPr>
            <p:nvPr/>
          </p:nvCxnSpPr>
          <p:spPr bwMode="auto">
            <a:xfrm rot="5400000">
              <a:off x="456" y="2450"/>
              <a:ext cx="526" cy="42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1" name="AutoShape 27">
              <a:extLst>
                <a:ext uri="{FF2B5EF4-FFF2-40B4-BE49-F238E27FC236}">
                  <a16:creationId xmlns:a16="http://schemas.microsoft.com/office/drawing/2014/main" id="{BE07DE25-FADB-4024-BABB-444AC0098369}"/>
                </a:ext>
              </a:extLst>
            </p:cNvPr>
            <p:cNvCxnSpPr>
              <a:cxnSpLocks noChangeShapeType="1"/>
              <a:stCxn id="4103" idx="2"/>
              <a:endCxn id="4112" idx="0"/>
            </p:cNvCxnSpPr>
            <p:nvPr/>
          </p:nvCxnSpPr>
          <p:spPr bwMode="auto">
            <a:xfrm rot="16200000" flipH="1">
              <a:off x="889" y="2439"/>
              <a:ext cx="528" cy="44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2" name="AutoShape 28">
              <a:extLst>
                <a:ext uri="{FF2B5EF4-FFF2-40B4-BE49-F238E27FC236}">
                  <a16:creationId xmlns:a16="http://schemas.microsoft.com/office/drawing/2014/main" id="{C9190F36-2186-4C43-85AA-628702ABCF28}"/>
                </a:ext>
              </a:extLst>
            </p:cNvPr>
            <p:cNvCxnSpPr>
              <a:cxnSpLocks noChangeShapeType="1"/>
              <a:stCxn id="4104" idx="2"/>
              <a:endCxn id="4113" idx="0"/>
            </p:cNvCxnSpPr>
            <p:nvPr/>
          </p:nvCxnSpPr>
          <p:spPr bwMode="auto">
            <a:xfrm rot="5400000">
              <a:off x="2346" y="2450"/>
              <a:ext cx="536" cy="432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3" name="AutoShape 29">
              <a:extLst>
                <a:ext uri="{FF2B5EF4-FFF2-40B4-BE49-F238E27FC236}">
                  <a16:creationId xmlns:a16="http://schemas.microsoft.com/office/drawing/2014/main" id="{92140A5C-CBDC-4466-9E81-CC3CB35D5735}"/>
                </a:ext>
              </a:extLst>
            </p:cNvPr>
            <p:cNvCxnSpPr>
              <a:cxnSpLocks noChangeShapeType="1"/>
              <a:stCxn id="4104" idx="2"/>
              <a:endCxn id="4114" idx="0"/>
            </p:cNvCxnSpPr>
            <p:nvPr/>
          </p:nvCxnSpPr>
          <p:spPr bwMode="auto">
            <a:xfrm rot="16200000" flipH="1">
              <a:off x="2782" y="2446"/>
              <a:ext cx="534" cy="437"/>
            </a:xfrm>
            <a:prstGeom prst="bentConnector3">
              <a:avLst>
                <a:gd name="adj1" fmla="val 49898"/>
              </a:avLst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4" name="AutoShape 30">
              <a:extLst>
                <a:ext uri="{FF2B5EF4-FFF2-40B4-BE49-F238E27FC236}">
                  <a16:creationId xmlns:a16="http://schemas.microsoft.com/office/drawing/2014/main" id="{BB8CCB09-6022-4C38-A61E-7A428EE5CD8E}"/>
                </a:ext>
              </a:extLst>
            </p:cNvPr>
            <p:cNvCxnSpPr>
              <a:cxnSpLocks noChangeShapeType="1"/>
              <a:stCxn id="4105" idx="2"/>
              <a:endCxn id="4115" idx="0"/>
            </p:cNvCxnSpPr>
            <p:nvPr/>
          </p:nvCxnSpPr>
          <p:spPr bwMode="auto">
            <a:xfrm rot="5400000">
              <a:off x="4229" y="2435"/>
              <a:ext cx="537" cy="46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5" name="AutoShape 31">
              <a:extLst>
                <a:ext uri="{FF2B5EF4-FFF2-40B4-BE49-F238E27FC236}">
                  <a16:creationId xmlns:a16="http://schemas.microsoft.com/office/drawing/2014/main" id="{979515CE-EDA8-4CB5-AAB0-00D0AC9A1FBF}"/>
                </a:ext>
              </a:extLst>
            </p:cNvPr>
            <p:cNvCxnSpPr>
              <a:cxnSpLocks noChangeShapeType="1"/>
              <a:stCxn id="4105" idx="2"/>
              <a:endCxn id="4116" idx="0"/>
            </p:cNvCxnSpPr>
            <p:nvPr/>
          </p:nvCxnSpPr>
          <p:spPr bwMode="auto">
            <a:xfrm rot="16200000" flipH="1">
              <a:off x="4663" y="2465"/>
              <a:ext cx="537" cy="40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2B3265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6065A0-8019-4EDD-AEB7-52B040D11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II. Competition and Cooperation</a:t>
            </a:r>
            <a:br>
              <a:rPr lang="en-US" altLang="en-US"/>
            </a:br>
            <a:r>
              <a:rPr lang="en-US" altLang="en-US" sz="2000" b="1" i="1"/>
              <a:t>Dealing with the Paradox</a:t>
            </a:r>
            <a:endParaRPr lang="en-US" altLang="en-US"/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666B4D82-8F41-4ED6-9746-C369CC566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33600"/>
            <a:ext cx="3810000" cy="3505200"/>
          </a:xfrm>
          <a:prstGeom prst="ellipse">
            <a:avLst/>
          </a:prstGeom>
          <a:solidFill>
            <a:srgbClr val="7B7CAB"/>
          </a:solidFill>
          <a:ln w="9525">
            <a:solidFill>
              <a:srgbClr val="2B326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chemeClr val="bg1"/>
                </a:solidFill>
              </a:rPr>
              <a:t>Inter-organizational Cooperation</a:t>
            </a:r>
          </a:p>
          <a:p>
            <a:pPr algn="ctr" eaLnBrk="1" hangingPunct="1"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act of working together with each other, where two or more organizations’ goals are mutually beneficial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118EA0B3-CB39-4EDC-B0CC-BDDE3914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3810000" cy="3505200"/>
          </a:xfrm>
          <a:prstGeom prst="ellipse">
            <a:avLst/>
          </a:prstGeom>
          <a:solidFill>
            <a:srgbClr val="2B3265"/>
          </a:solidFill>
          <a:ln w="9525">
            <a:solidFill>
              <a:srgbClr val="2B326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chemeClr val="bg1"/>
                </a:solidFill>
              </a:rPr>
              <a:t>Inter-organizational Competition</a:t>
            </a:r>
          </a:p>
          <a:p>
            <a:pPr algn="ctr" eaLnBrk="1" hangingPunct="1"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act of working against each other, where two or more organizations’ goals are mutually exclusive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AE56A64C-C387-492D-900D-490D5FE4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76600"/>
            <a:ext cx="838200" cy="1219200"/>
          </a:xfrm>
          <a:prstGeom prst="leftRightArrow">
            <a:avLst>
              <a:gd name="adj1" fmla="val 46611"/>
              <a:gd name="adj2" fmla="val 18181"/>
            </a:avLst>
          </a:prstGeom>
          <a:gradFill rotWithShape="0">
            <a:gsLst>
              <a:gs pos="0">
                <a:srgbClr val="2B3265"/>
              </a:gs>
              <a:gs pos="100000">
                <a:srgbClr val="7B7CAB"/>
              </a:gs>
            </a:gsLst>
            <a:lin ang="0" scaled="1"/>
          </a:gradFill>
          <a:ln w="9525">
            <a:solidFill>
              <a:srgbClr val="2B326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  <p:bldP spid="1536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9670FEA-E4D7-400A-8AA5-B9EBD00F9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III. Network Level Strategy</a:t>
            </a:r>
            <a:br>
              <a:rPr lang="en-US" altLang="en-US"/>
            </a:br>
            <a:r>
              <a:rPr lang="en-US" altLang="en-US" sz="2000" b="1" i="1"/>
              <a:t>Overview</a:t>
            </a:r>
            <a:endParaRPr lang="en-US" altLang="en-US"/>
          </a:p>
        </p:txBody>
      </p:sp>
      <p:sp>
        <p:nvSpPr>
          <p:cNvPr id="6147" name="AutoShape 4">
            <a:extLst>
              <a:ext uri="{FF2B5EF4-FFF2-40B4-BE49-F238E27FC236}">
                <a16:creationId xmlns:a16="http://schemas.microsoft.com/office/drawing/2014/main" id="{9535E028-176E-4457-9FD2-2ADEC7AC61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13463" y="1987550"/>
            <a:ext cx="4248150" cy="4184650"/>
          </a:xfrm>
          <a:prstGeom prst="rightArrowCallout">
            <a:avLst>
              <a:gd name="adj1" fmla="val 25000"/>
              <a:gd name="adj2" fmla="val 25000"/>
              <a:gd name="adj3" fmla="val 16920"/>
              <a:gd name="adj4" fmla="val 78773"/>
            </a:avLst>
          </a:prstGeom>
          <a:solidFill>
            <a:srgbClr val="7B7C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EMBEDDED ORGANIZATION PERSPECTIVE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Cooperation over competition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Interdependence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Embedded organizations (networked)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Fuzzy &amp; open boundaries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Close &amp; structural relations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Mainly positive sum (win/win)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Trust &amp; reciprocity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Network level strategy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Durable partnerships (strategic)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Broad, open, relationship-based</a:t>
            </a:r>
          </a:p>
        </p:txBody>
      </p:sp>
      <p:sp>
        <p:nvSpPr>
          <p:cNvPr id="6148" name="AutoShape 5">
            <a:extLst>
              <a:ext uri="{FF2B5EF4-FFF2-40B4-BE49-F238E27FC236}">
                <a16:creationId xmlns:a16="http://schemas.microsoft.com/office/drawing/2014/main" id="{7AE29F63-80AA-45DE-8F1D-B7DD377F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1981200"/>
            <a:ext cx="4286250" cy="4191000"/>
          </a:xfrm>
          <a:prstGeom prst="rightArrowCallout">
            <a:avLst>
              <a:gd name="adj1" fmla="val 25000"/>
              <a:gd name="adj2" fmla="val 25000"/>
              <a:gd name="adj3" fmla="val 17045"/>
              <a:gd name="adj4" fmla="val 79009"/>
            </a:avLst>
          </a:prstGeom>
          <a:solidFill>
            <a:srgbClr val="905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2B32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2B32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B32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DISCRETE ORGANIZATION PERSPECTIVE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Competition over cooperation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Independence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Discrete organizations (atomistic)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Distinct &amp; defended boundaries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Arm’s length &amp; transactional relations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Mainly zero-sum (win/lose)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Bargaining power &amp; calculation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No network level strategy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Temporary coalitions (tactic)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Limited, well-defined, contract-based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0">
            <a:extLst>
              <a:ext uri="{FF2B5EF4-FFF2-40B4-BE49-F238E27FC236}">
                <a16:creationId xmlns:a16="http://schemas.microsoft.com/office/drawing/2014/main" id="{52B47269-6FE0-4C0A-BCCB-C9AB986C0E9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905000"/>
            <a:ext cx="5905500" cy="4732338"/>
            <a:chOff x="-3" y="-3"/>
            <a:chExt cx="3720" cy="2981"/>
          </a:xfrm>
        </p:grpSpPr>
        <p:grpSp>
          <p:nvGrpSpPr>
            <p:cNvPr id="15365" name="Group 38">
              <a:extLst>
                <a:ext uri="{FF2B5EF4-FFF2-40B4-BE49-F238E27FC236}">
                  <a16:creationId xmlns:a16="http://schemas.microsoft.com/office/drawing/2014/main" id="{2C096EFD-3C5C-4992-9876-F6C606B1F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14" cy="2975"/>
              <a:chOff x="0" y="0"/>
              <a:chExt cx="3714" cy="2975"/>
            </a:xfrm>
          </p:grpSpPr>
          <p:grpSp>
            <p:nvGrpSpPr>
              <p:cNvPr id="15367" name="Group 15">
                <a:extLst>
                  <a:ext uri="{FF2B5EF4-FFF2-40B4-BE49-F238E27FC236}">
                    <a16:creationId xmlns:a16="http://schemas.microsoft.com/office/drawing/2014/main" id="{369DA5E5-D139-4EBE-A9BB-84A02C7DAC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857" cy="730"/>
                <a:chOff x="0" y="0"/>
                <a:chExt cx="1857" cy="730"/>
              </a:xfrm>
            </p:grpSpPr>
            <p:sp>
              <p:nvSpPr>
                <p:cNvPr id="15401" name="Rectangle 2">
                  <a:extLst>
                    <a:ext uri="{FF2B5EF4-FFF2-40B4-BE49-F238E27FC236}">
                      <a16:creationId xmlns:a16="http://schemas.microsoft.com/office/drawing/2014/main" id="{62266B8C-3F24-4ED2-BC09-5611FF704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71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1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>
                      <a:cs typeface="Times New Roman" panose="02020603050405020304" pitchFamily="18" charset="0"/>
                    </a:rPr>
                    <a:t>Red Ocean Strategy</a:t>
                  </a:r>
                  <a:endParaRPr lang="en-US" altLang="en-US" sz="1800"/>
                </a:p>
              </p:txBody>
            </p:sp>
            <p:sp>
              <p:nvSpPr>
                <p:cNvPr id="15402" name="Rectangle 14">
                  <a:extLst>
                    <a:ext uri="{FF2B5EF4-FFF2-40B4-BE49-F238E27FC236}">
                      <a16:creationId xmlns:a16="http://schemas.microsoft.com/office/drawing/2014/main" id="{C7B398C5-C621-4383-84A9-29707048D0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57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68" name="Group 17">
                <a:extLst>
                  <a:ext uri="{FF2B5EF4-FFF2-40B4-BE49-F238E27FC236}">
                    <a16:creationId xmlns:a16="http://schemas.microsoft.com/office/drawing/2014/main" id="{BDCC795B-8168-4C9E-896E-90D2099BF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" y="0"/>
                <a:ext cx="1857" cy="730"/>
                <a:chOff x="1857" y="0"/>
                <a:chExt cx="1857" cy="730"/>
              </a:xfrm>
            </p:grpSpPr>
            <p:sp>
              <p:nvSpPr>
                <p:cNvPr id="15399" name="Rectangle 3">
                  <a:extLst>
                    <a:ext uri="{FF2B5EF4-FFF2-40B4-BE49-F238E27FC236}">
                      <a16:creationId xmlns:a16="http://schemas.microsoft.com/office/drawing/2014/main" id="{64AEA110-3423-4344-A834-64F37853C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0"/>
                  <a:ext cx="1771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1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>
                      <a:cs typeface="Times New Roman" panose="02020603050405020304" pitchFamily="18" charset="0"/>
                    </a:rPr>
                    <a:t>Blue Ocean Strategy</a:t>
                  </a:r>
                  <a:endParaRPr lang="en-US" altLang="en-US" sz="18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0" name="Rectangle 16">
                  <a:extLst>
                    <a:ext uri="{FF2B5EF4-FFF2-40B4-BE49-F238E27FC236}">
                      <a16:creationId xmlns:a16="http://schemas.microsoft.com/office/drawing/2014/main" id="{0BAD45A4-CB44-4256-BB1D-3026C02D8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1857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69" name="Group 19">
                <a:extLst>
                  <a:ext uri="{FF2B5EF4-FFF2-40B4-BE49-F238E27FC236}">
                    <a16:creationId xmlns:a16="http://schemas.microsoft.com/office/drawing/2014/main" id="{855787D9-A55E-4CE1-9950-AA0F4DDDB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30"/>
                <a:ext cx="1857" cy="403"/>
                <a:chOff x="0" y="730"/>
                <a:chExt cx="1857" cy="403"/>
              </a:xfrm>
            </p:grpSpPr>
            <p:sp>
              <p:nvSpPr>
                <p:cNvPr id="15397" name="Rectangle 4">
                  <a:extLst>
                    <a:ext uri="{FF2B5EF4-FFF2-40B4-BE49-F238E27FC236}">
                      <a16:creationId xmlns:a16="http://schemas.microsoft.com/office/drawing/2014/main" id="{08BA42EB-51D8-4A81-A0F1-92B4CC875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730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Companies in existing market space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98" name="Rectangle 18">
                  <a:extLst>
                    <a:ext uri="{FF2B5EF4-FFF2-40B4-BE49-F238E27FC236}">
                      <a16:creationId xmlns:a16="http://schemas.microsoft.com/office/drawing/2014/main" id="{46D512FA-4F34-4C92-84EA-018016CE5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0" name="Group 21">
                <a:extLst>
                  <a:ext uri="{FF2B5EF4-FFF2-40B4-BE49-F238E27FC236}">
                    <a16:creationId xmlns:a16="http://schemas.microsoft.com/office/drawing/2014/main" id="{CD23D882-78BB-4C9B-8964-54DF18F86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" y="730"/>
                <a:ext cx="1857" cy="403"/>
                <a:chOff x="1857" y="730"/>
                <a:chExt cx="1857" cy="403"/>
              </a:xfrm>
            </p:grpSpPr>
            <p:sp>
              <p:nvSpPr>
                <p:cNvPr id="15395" name="Rectangle 5">
                  <a:extLst>
                    <a:ext uri="{FF2B5EF4-FFF2-40B4-BE49-F238E27FC236}">
                      <a16:creationId xmlns:a16="http://schemas.microsoft.com/office/drawing/2014/main" id="{A05C15CE-6BDD-4747-AC48-F3B5E0D93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730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Create uncontested market space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96" name="Rectangle 20">
                  <a:extLst>
                    <a:ext uri="{FF2B5EF4-FFF2-40B4-BE49-F238E27FC236}">
                      <a16:creationId xmlns:a16="http://schemas.microsoft.com/office/drawing/2014/main" id="{B7F7E1FF-61BB-4CAD-AC3C-CF05A121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730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1" name="Group 23">
                <a:extLst>
                  <a:ext uri="{FF2B5EF4-FFF2-40B4-BE49-F238E27FC236}">
                    <a16:creationId xmlns:a16="http://schemas.microsoft.com/office/drawing/2014/main" id="{1FB510F0-BE8A-4BCA-AA35-B483684C1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33"/>
                <a:ext cx="1857" cy="403"/>
                <a:chOff x="0" y="1133"/>
                <a:chExt cx="1857" cy="403"/>
              </a:xfrm>
            </p:grpSpPr>
            <p:sp>
              <p:nvSpPr>
                <p:cNvPr id="15393" name="Rectangle 6">
                  <a:extLst>
                    <a:ext uri="{FF2B5EF4-FFF2-40B4-BE49-F238E27FC236}">
                      <a16:creationId xmlns:a16="http://schemas.microsoft.com/office/drawing/2014/main" id="{3CB97DB0-527E-45EA-8BA5-2D4A26B5D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133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Beat the competition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94" name="Rectangle 22">
                  <a:extLst>
                    <a:ext uri="{FF2B5EF4-FFF2-40B4-BE49-F238E27FC236}">
                      <a16:creationId xmlns:a16="http://schemas.microsoft.com/office/drawing/2014/main" id="{49868842-3600-47F5-AA3A-6B1B8519C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3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2" name="Group 25">
                <a:extLst>
                  <a:ext uri="{FF2B5EF4-FFF2-40B4-BE49-F238E27FC236}">
                    <a16:creationId xmlns:a16="http://schemas.microsoft.com/office/drawing/2014/main" id="{2AA2BAC7-87AE-4B26-96E8-DCF231C52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" y="1133"/>
                <a:ext cx="1857" cy="403"/>
                <a:chOff x="1857" y="1133"/>
                <a:chExt cx="1857" cy="403"/>
              </a:xfrm>
            </p:grpSpPr>
            <p:sp>
              <p:nvSpPr>
                <p:cNvPr id="15391" name="Rectangle 7">
                  <a:extLst>
                    <a:ext uri="{FF2B5EF4-FFF2-40B4-BE49-F238E27FC236}">
                      <a16:creationId xmlns:a16="http://schemas.microsoft.com/office/drawing/2014/main" id="{B4AA8231-54CF-4ED3-8C07-5491C39A0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133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Make the competition irrelevant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92" name="Rectangle 24">
                  <a:extLst>
                    <a:ext uri="{FF2B5EF4-FFF2-40B4-BE49-F238E27FC236}">
                      <a16:creationId xmlns:a16="http://schemas.microsoft.com/office/drawing/2014/main" id="{B60C2500-C76E-4E27-95BA-C4E02D02D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1133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3" name="Group 27">
                <a:extLst>
                  <a:ext uri="{FF2B5EF4-FFF2-40B4-BE49-F238E27FC236}">
                    <a16:creationId xmlns:a16="http://schemas.microsoft.com/office/drawing/2014/main" id="{F6DD0E8C-FEBD-4377-9821-ADE1E73FE3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536"/>
                <a:ext cx="1857" cy="403"/>
                <a:chOff x="0" y="1536"/>
                <a:chExt cx="1857" cy="403"/>
              </a:xfrm>
            </p:grpSpPr>
            <p:sp>
              <p:nvSpPr>
                <p:cNvPr id="15389" name="Rectangle 8">
                  <a:extLst>
                    <a:ext uri="{FF2B5EF4-FFF2-40B4-BE49-F238E27FC236}">
                      <a16:creationId xmlns:a16="http://schemas.microsoft.com/office/drawing/2014/main" id="{5F920D8F-E24E-4745-B483-D37658978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Exploit existing demand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90" name="Rectangle 26">
                  <a:extLst>
                    <a:ext uri="{FF2B5EF4-FFF2-40B4-BE49-F238E27FC236}">
                      <a16:creationId xmlns:a16="http://schemas.microsoft.com/office/drawing/2014/main" id="{6FBF6C02-465D-42B7-BDF6-4B6A2DD4F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4" name="Group 29">
                <a:extLst>
                  <a:ext uri="{FF2B5EF4-FFF2-40B4-BE49-F238E27FC236}">
                    <a16:creationId xmlns:a16="http://schemas.microsoft.com/office/drawing/2014/main" id="{F80EB8F5-DDB5-4F44-82F5-730825554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" y="1536"/>
                <a:ext cx="1857" cy="403"/>
                <a:chOff x="1857" y="1536"/>
                <a:chExt cx="1857" cy="403"/>
              </a:xfrm>
            </p:grpSpPr>
            <p:sp>
              <p:nvSpPr>
                <p:cNvPr id="15387" name="Rectangle 9">
                  <a:extLst>
                    <a:ext uri="{FF2B5EF4-FFF2-40B4-BE49-F238E27FC236}">
                      <a16:creationId xmlns:a16="http://schemas.microsoft.com/office/drawing/2014/main" id="{E8644BC4-2F3B-4570-8A5B-DF8B739C7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536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Create and capture new demand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88" name="Rectangle 28">
                  <a:extLst>
                    <a:ext uri="{FF2B5EF4-FFF2-40B4-BE49-F238E27FC236}">
                      <a16:creationId xmlns:a16="http://schemas.microsoft.com/office/drawing/2014/main" id="{576F3B07-2B6C-4394-88A4-8CECB64D9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1536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5" name="Group 31">
                <a:extLst>
                  <a:ext uri="{FF2B5EF4-FFF2-40B4-BE49-F238E27FC236}">
                    <a16:creationId xmlns:a16="http://schemas.microsoft.com/office/drawing/2014/main" id="{86680273-1C7F-4BA2-AF95-D14263C948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939"/>
                <a:ext cx="1857" cy="403"/>
                <a:chOff x="0" y="1939"/>
                <a:chExt cx="1857" cy="403"/>
              </a:xfrm>
            </p:grpSpPr>
            <p:sp>
              <p:nvSpPr>
                <p:cNvPr id="15385" name="Rectangle 10">
                  <a:extLst>
                    <a:ext uri="{FF2B5EF4-FFF2-40B4-BE49-F238E27FC236}">
                      <a16:creationId xmlns:a16="http://schemas.microsoft.com/office/drawing/2014/main" id="{30365F3D-521D-4E74-B987-0FD4DC69D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939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Make the value-cost trade-off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86" name="Rectangle 30">
                  <a:extLst>
                    <a:ext uri="{FF2B5EF4-FFF2-40B4-BE49-F238E27FC236}">
                      <a16:creationId xmlns:a16="http://schemas.microsoft.com/office/drawing/2014/main" id="{DF533A26-EF11-4AE2-9C5D-F9B7EE04F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939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6" name="Group 33">
                <a:extLst>
                  <a:ext uri="{FF2B5EF4-FFF2-40B4-BE49-F238E27FC236}">
                    <a16:creationId xmlns:a16="http://schemas.microsoft.com/office/drawing/2014/main" id="{DFA16C91-1697-48A1-9FB8-A7696E73C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" y="1939"/>
                <a:ext cx="1857" cy="403"/>
                <a:chOff x="1857" y="1939"/>
                <a:chExt cx="1857" cy="403"/>
              </a:xfrm>
            </p:grpSpPr>
            <p:sp>
              <p:nvSpPr>
                <p:cNvPr id="15383" name="Rectangle 11">
                  <a:extLst>
                    <a:ext uri="{FF2B5EF4-FFF2-40B4-BE49-F238E27FC236}">
                      <a16:creationId xmlns:a16="http://schemas.microsoft.com/office/drawing/2014/main" id="{49E4A232-8EA0-44EA-8780-20E2B7149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939"/>
                  <a:ext cx="17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Break the value-cost trade-off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84" name="Rectangle 32">
                  <a:extLst>
                    <a:ext uri="{FF2B5EF4-FFF2-40B4-BE49-F238E27FC236}">
                      <a16:creationId xmlns:a16="http://schemas.microsoft.com/office/drawing/2014/main" id="{12A8780B-7299-4CB8-A5D6-C6B2D5C74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1939"/>
                  <a:ext cx="18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7" name="Group 35">
                <a:extLst>
                  <a:ext uri="{FF2B5EF4-FFF2-40B4-BE49-F238E27FC236}">
                    <a16:creationId xmlns:a16="http://schemas.microsoft.com/office/drawing/2014/main" id="{D8F6A44D-5B6D-4CFC-AD32-5F8A95742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342"/>
                <a:ext cx="1857" cy="633"/>
                <a:chOff x="0" y="2342"/>
                <a:chExt cx="1857" cy="633"/>
              </a:xfrm>
            </p:grpSpPr>
            <p:sp>
              <p:nvSpPr>
                <p:cNvPr id="15381" name="Rectangle 12">
                  <a:extLst>
                    <a:ext uri="{FF2B5EF4-FFF2-40B4-BE49-F238E27FC236}">
                      <a16:creationId xmlns:a16="http://schemas.microsoft.com/office/drawing/2014/main" id="{5294C6B1-6AED-401F-80BB-19A855BDE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342"/>
                  <a:ext cx="177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Align the whole system of firm’s activities with its strategic choice of differentiation or low cost.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15382" name="Rectangle 34">
                  <a:extLst>
                    <a:ext uri="{FF2B5EF4-FFF2-40B4-BE49-F238E27FC236}">
                      <a16:creationId xmlns:a16="http://schemas.microsoft.com/office/drawing/2014/main" id="{7AB0BAF5-A3CA-4FE9-9079-C7FA4C308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342"/>
                  <a:ext cx="185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378" name="Group 37">
                <a:extLst>
                  <a:ext uri="{FF2B5EF4-FFF2-40B4-BE49-F238E27FC236}">
                    <a16:creationId xmlns:a16="http://schemas.microsoft.com/office/drawing/2014/main" id="{252269DD-FB15-4395-9BCA-B2F6C0D6B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" y="2342"/>
                <a:ext cx="1857" cy="633"/>
                <a:chOff x="1857" y="2342"/>
                <a:chExt cx="1857" cy="633"/>
              </a:xfrm>
            </p:grpSpPr>
            <p:sp>
              <p:nvSpPr>
                <p:cNvPr id="15379" name="Rectangle 13">
                  <a:extLst>
                    <a:ext uri="{FF2B5EF4-FFF2-40B4-BE49-F238E27FC236}">
                      <a16:creationId xmlns:a16="http://schemas.microsoft.com/office/drawing/2014/main" id="{27673650-1BE7-4400-B43B-0576E182B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2342"/>
                  <a:ext cx="177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cs typeface="Times New Roman" panose="02020603050405020304" pitchFamily="18" charset="0"/>
                    </a:rPr>
                    <a:t>Align the whole system of the firm’s activities in pursuit of differentiation and low cost.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380" name="Rectangle 36">
                  <a:extLst>
                    <a:ext uri="{FF2B5EF4-FFF2-40B4-BE49-F238E27FC236}">
                      <a16:creationId xmlns:a16="http://schemas.microsoft.com/office/drawing/2014/main" id="{83F3AE69-D298-4C8E-BB5D-3ED2B90A7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2342"/>
                  <a:ext cx="185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15366" name="Rectangle 39">
              <a:extLst>
                <a:ext uri="{FF2B5EF4-FFF2-40B4-BE49-F238E27FC236}">
                  <a16:creationId xmlns:a16="http://schemas.microsoft.com/office/drawing/2014/main" id="{4768AD3B-CECB-4115-AB1A-853CA96F4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720" cy="2981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3" name="Rectangle 41">
            <a:extLst>
              <a:ext uri="{FF2B5EF4-FFF2-40B4-BE49-F238E27FC236}">
                <a16:creationId xmlns:a16="http://schemas.microsoft.com/office/drawing/2014/main" id="{03C867BE-ED4F-4EF1-B0E6-E3FB6998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716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Times New Roman" panose="02020603050405020304" pitchFamily="18" charset="0"/>
              </a:rPr>
              <a:t>Red Ocean Versus Blue Ocean Strategy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4" name="Rectangle 42">
            <a:extLst>
              <a:ext uri="{FF2B5EF4-FFF2-40B4-BE49-F238E27FC236}">
                <a16:creationId xmlns:a16="http://schemas.microsoft.com/office/drawing/2014/main" id="{D7E7E0BD-61A1-4E18-A099-0EFCAB15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57201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BLUE  OCEAN  STRATEGY</a:t>
            </a:r>
            <a:r>
              <a:rPr lang="en-US" altLang="en-US" sz="1400"/>
              <a:t> 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84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66FE-4EA4-427C-BEDD-537DD4D6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58" y="198438"/>
            <a:ext cx="10359683" cy="1179617"/>
          </a:xfrm>
        </p:spPr>
        <p:txBody>
          <a:bodyPr>
            <a:normAutofit/>
          </a:bodyPr>
          <a:lstStyle/>
          <a:p>
            <a:r>
              <a:rPr lang="en-US" sz="3200" dirty="0"/>
              <a:t>From Market Competing to Market Creating </a:t>
            </a:r>
            <a:endParaRPr lang="en-IN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EC5185-6DF3-4215-B621-B611C7AF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178478"/>
            <a:ext cx="8468750" cy="5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8A23-5D31-4F85-B5B9-488E0650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Three components of a Successful Blue Ocean Shift</a:t>
            </a:r>
            <a:endParaRPr lang="en-IN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81725-B47A-4C85-B46B-8C2CC97BD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12" y="1869305"/>
            <a:ext cx="8987976" cy="42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FC46-BF45-47F8-9CDA-E17F6040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Growth model of market creating strategy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B30A6-BA39-40F4-B036-8BE24D86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5" y="1485958"/>
            <a:ext cx="7611761" cy="50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246C-82C7-4070-9C0B-5868C7DB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7" y="365125"/>
            <a:ext cx="1152730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Pioneer-Migrator-Settler map of a Consumer Appliance Company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3F861-289E-406C-A0E3-291114AEB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3" y="1792539"/>
            <a:ext cx="6457070" cy="41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9EAE-637D-460B-82FC-1109D5D2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Creating a healthy balance portfolio: The case of the consumer appliance company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9DC45-6139-4543-8837-A8AAD3B2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63" y="1690688"/>
            <a:ext cx="7928874" cy="46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1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684E-08D6-4207-AC9E-26B02F10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243"/>
            <a:ext cx="10515600" cy="703385"/>
          </a:xfrm>
        </p:spPr>
        <p:txBody>
          <a:bodyPr>
            <a:normAutofit/>
          </a:bodyPr>
          <a:lstStyle/>
          <a:p>
            <a:r>
              <a:rPr lang="en-US" sz="3200" dirty="0"/>
              <a:t>Strategy canvas of Comic Relief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3E6D3-53F5-43A3-894A-ED0759C5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1" y="1171966"/>
            <a:ext cx="7911004" cy="56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581</Words>
  <Application>Microsoft Office PowerPoint</Application>
  <PresentationFormat>Widescreen</PresentationFormat>
  <Paragraphs>184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Microsoft Graph 2000 Chart</vt:lpstr>
      <vt:lpstr>Source: Blue Ocean SHIFT, Beyond Competing By: W. Chan Kim &amp; Renee Mauborgne  &amp;  From Market Driven to Market Driving By Nirmalya Kumar, IMD, Lausanne Lisa Scheer, University of Missouri, Columbia Philip Kotler, J.L.Kellogg Graduate School of Management, Northwestern University</vt:lpstr>
      <vt:lpstr>The Profit and Growth Consequences of Creating Blue Oceans </vt:lpstr>
      <vt:lpstr>PowerPoint Presentation</vt:lpstr>
      <vt:lpstr>From Market Competing to Market Creating </vt:lpstr>
      <vt:lpstr>The Three components of a Successful Blue Ocean Shift</vt:lpstr>
      <vt:lpstr>A Growth model of market creating strategy</vt:lpstr>
      <vt:lpstr>The Pioneer-Migrator-Settler map of a Consumer Appliance Company</vt:lpstr>
      <vt:lpstr>Creating a healthy balance portfolio: The case of the consumer appliance company</vt:lpstr>
      <vt:lpstr>Strategy canvas of Comic Relief</vt:lpstr>
      <vt:lpstr>Uncovering the Blocks to Buyer Utility</vt:lpstr>
      <vt:lpstr>The Buyer Utility map of Electric Home French Fry Makers: Pre-Groupe SEB’s ActiFry</vt:lpstr>
      <vt:lpstr>The Three Tiers of NonCustomers</vt:lpstr>
      <vt:lpstr>The Four Actions Framework</vt:lpstr>
      <vt:lpstr>PowerPoint Presentation</vt:lpstr>
      <vt:lpstr>PowerPoint Presentation</vt:lpstr>
      <vt:lpstr>PowerPoint Presentation</vt:lpstr>
      <vt:lpstr>Four Orientations to Marketplace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Objectives Inter-Organizational Cooperation Objectives</vt:lpstr>
      <vt:lpstr>II. Competition and Cooperation Dealing with the Paradox</vt:lpstr>
      <vt:lpstr>III. Network Level Strategy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Minal Agarwal</dc:creator>
  <cp:lastModifiedBy>D V R Seshadri</cp:lastModifiedBy>
  <cp:revision>35</cp:revision>
  <dcterms:created xsi:type="dcterms:W3CDTF">2019-10-01T04:39:35Z</dcterms:created>
  <dcterms:modified xsi:type="dcterms:W3CDTF">2019-10-02T04:24:50Z</dcterms:modified>
</cp:coreProperties>
</file>